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9"/>
  </p:notesMasterIdLst>
  <p:sldIdLst>
    <p:sldId id="299" r:id="rId2"/>
    <p:sldId id="318" r:id="rId3"/>
    <p:sldId id="306" r:id="rId4"/>
    <p:sldId id="328" r:id="rId5"/>
    <p:sldId id="329" r:id="rId6"/>
    <p:sldId id="330" r:id="rId7"/>
    <p:sldId id="331" r:id="rId8"/>
    <p:sldId id="332" r:id="rId9"/>
    <p:sldId id="333" r:id="rId10"/>
    <p:sldId id="334" r:id="rId11"/>
    <p:sldId id="335" r:id="rId12"/>
    <p:sldId id="336"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1" r:id="rId26"/>
    <p:sldId id="350" r:id="rId27"/>
    <p:sldId id="352" r:id="rId28"/>
    <p:sldId id="353" r:id="rId29"/>
    <p:sldId id="354" r:id="rId30"/>
    <p:sldId id="355" r:id="rId31"/>
    <p:sldId id="356" r:id="rId32"/>
    <p:sldId id="357" r:id="rId33"/>
    <p:sldId id="358" r:id="rId34"/>
    <p:sldId id="359" r:id="rId35"/>
    <p:sldId id="360" r:id="rId36"/>
    <p:sldId id="361" r:id="rId37"/>
    <p:sldId id="36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660"/>
  </p:normalViewPr>
  <p:slideViewPr>
    <p:cSldViewPr snapToGrid="0">
      <p:cViewPr varScale="1">
        <p:scale>
          <a:sx n="70" d="100"/>
          <a:sy n="70" d="100"/>
        </p:scale>
        <p:origin x="9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CF89A-769B-49C9-9260-43EA137898B1}" type="datetimeFigureOut">
              <a:rPr lang="en-US" smtClean="0"/>
              <a:t>2/13/2015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1B445-A27E-473A-A917-CC288DDEF96B}" type="slidenum">
              <a:rPr lang="en-US" smtClean="0"/>
              <a:t>‹#›</a:t>
            </a:fld>
            <a:endParaRPr lang="en-US"/>
          </a:p>
        </p:txBody>
      </p:sp>
    </p:spTree>
    <p:extLst>
      <p:ext uri="{BB962C8B-B14F-4D97-AF65-F5344CB8AC3E}">
        <p14:creationId xmlns:p14="http://schemas.microsoft.com/office/powerpoint/2010/main" val="424330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33991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163079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F700B8-2582-4B27-986E-035450BB0BE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743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131BAB-B30E-476E-90AB-B254562605A7}"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42853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131BAB-B30E-476E-90AB-B254562605A7}"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F700B8-2582-4B27-986E-035450BB0BE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6076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131BAB-B30E-476E-90AB-B254562605A7}"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4271463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1814841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228979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151149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31BAB-B30E-476E-90AB-B254562605A7}"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201819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131BAB-B30E-476E-90AB-B254562605A7}"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119613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131BAB-B30E-476E-90AB-B254562605A7}" type="datetimeFigureOut">
              <a:rPr lang="en-US" smtClean="0"/>
              <a:t>2/13/2015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219082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131BAB-B30E-476E-90AB-B254562605A7}" type="datetimeFigureOut">
              <a:rPr lang="en-US" smtClean="0"/>
              <a:t>2/13/2015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281576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31BAB-B30E-476E-90AB-B254562605A7}" type="datetimeFigureOut">
              <a:rPr lang="en-US" smtClean="0"/>
              <a:t>2/13/2015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296577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31BAB-B30E-476E-90AB-B254562605A7}"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294056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31BAB-B30E-476E-90AB-B254562605A7}"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F700B8-2582-4B27-986E-035450BB0BE2}" type="slidenum">
              <a:rPr lang="en-US" smtClean="0"/>
              <a:t>‹#›</a:t>
            </a:fld>
            <a:endParaRPr lang="en-US"/>
          </a:p>
        </p:txBody>
      </p:sp>
    </p:spTree>
    <p:extLst>
      <p:ext uri="{BB962C8B-B14F-4D97-AF65-F5344CB8AC3E}">
        <p14:creationId xmlns:p14="http://schemas.microsoft.com/office/powerpoint/2010/main" val="98432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131BAB-B30E-476E-90AB-B254562605A7}" type="datetimeFigureOut">
              <a:rPr lang="en-US" smtClean="0"/>
              <a:t>2/13/2015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F700B8-2582-4B27-986E-035450BB0BE2}" type="slidenum">
              <a:rPr lang="en-US" smtClean="0"/>
              <a:t>‹#›</a:t>
            </a:fld>
            <a:endParaRPr lang="en-US"/>
          </a:p>
        </p:txBody>
      </p:sp>
    </p:spTree>
    <p:extLst>
      <p:ext uri="{BB962C8B-B14F-4D97-AF65-F5344CB8AC3E}">
        <p14:creationId xmlns:p14="http://schemas.microsoft.com/office/powerpoint/2010/main" val="213171906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76210" y="4286467"/>
            <a:ext cx="2190823" cy="807561"/>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lvl="0" algn="r">
              <a:lnSpc>
                <a:spcPct val="90000"/>
              </a:lnSpc>
              <a:spcBef>
                <a:spcPts val="1200"/>
              </a:spcBef>
              <a:buClr>
                <a:srgbClr val="D34817">
                  <a:lumMod val="75000"/>
                </a:srgbClr>
              </a:buClr>
              <a:buSzPct val="85000"/>
            </a:pPr>
            <a:r>
              <a:rPr lang="en-US" sz="2400" b="1" dirty="0" smtClean="0">
                <a:solidFill>
                  <a:srgbClr val="002060"/>
                </a:solidFill>
              </a:rPr>
              <a:t>BILAL </a:t>
            </a:r>
            <a:r>
              <a:rPr lang="en-US" sz="2400" b="1" dirty="0" smtClean="0">
                <a:solidFill>
                  <a:srgbClr val="002060"/>
                </a:solidFill>
              </a:rPr>
              <a:t>HAIDER  </a:t>
            </a:r>
            <a:r>
              <a:rPr lang="en-US" sz="2000" b="1" dirty="0" smtClean="0">
                <a:solidFill>
                  <a:prstClr val="black"/>
                </a:solidFill>
              </a:rPr>
              <a:t>	</a:t>
            </a:r>
          </a:p>
        </p:txBody>
      </p:sp>
      <p:sp>
        <p:nvSpPr>
          <p:cNvPr id="2" name="Title 1"/>
          <p:cNvSpPr>
            <a:spLocks noGrp="1"/>
          </p:cNvSpPr>
          <p:nvPr>
            <p:ph type="ctrTitle"/>
          </p:nvPr>
        </p:nvSpPr>
        <p:spPr>
          <a:xfrm>
            <a:off x="450166" y="420627"/>
            <a:ext cx="7383649" cy="3167497"/>
          </a:xfrm>
          <a:ln>
            <a:solidFill>
              <a:srgbClr val="FFFF00"/>
            </a:solidFill>
          </a:ln>
        </p:spPr>
        <p:style>
          <a:lnRef idx="1">
            <a:schemeClr val="accent1"/>
          </a:lnRef>
          <a:fillRef idx="3">
            <a:schemeClr val="accent1"/>
          </a:fillRef>
          <a:effectRef idx="2">
            <a:schemeClr val="accent1"/>
          </a:effectRef>
          <a:fontRef idx="minor">
            <a:schemeClr val="lt1"/>
          </a:fontRef>
        </p:style>
        <p:txBody>
          <a:bodyPr>
            <a:noAutofit/>
          </a:bodyPr>
          <a:lstStyle/>
          <a:p>
            <a:pPr algn="ctr"/>
            <a:r>
              <a:rPr lang="en-US" sz="11500" dirty="0" smtClean="0">
                <a:solidFill>
                  <a:schemeClr val="bg1"/>
                </a:solidFill>
              </a:rPr>
              <a:t>A</a:t>
            </a:r>
            <a:r>
              <a:rPr lang="en-US" dirty="0" smtClean="0">
                <a:solidFill>
                  <a:srgbClr val="FFFF00"/>
                </a:solidFill>
              </a:rPr>
              <a:t>L</a:t>
            </a:r>
            <a:r>
              <a:rPr lang="en-US" sz="11500" dirty="0" smtClean="0">
                <a:solidFill>
                  <a:srgbClr val="FFFF00"/>
                </a:solidFill>
              </a:rPr>
              <a:t>-</a:t>
            </a:r>
            <a:r>
              <a:rPr lang="en-US" sz="11500" dirty="0" smtClean="0">
                <a:solidFill>
                  <a:schemeClr val="bg1"/>
                </a:solidFill>
              </a:rPr>
              <a:t>C</a:t>
            </a:r>
            <a:r>
              <a:rPr lang="en-US" dirty="0" smtClean="0">
                <a:solidFill>
                  <a:srgbClr val="FFFF00"/>
                </a:solidFill>
              </a:rPr>
              <a:t>HEMIST</a:t>
            </a:r>
            <a:r>
              <a:rPr lang="en-US" sz="6600" dirty="0" smtClean="0"/>
              <a:t> </a:t>
            </a:r>
            <a:br>
              <a:rPr lang="en-US" sz="6600" dirty="0" smtClean="0"/>
            </a:br>
            <a:r>
              <a:rPr lang="en-US" sz="3200" dirty="0" smtClean="0">
                <a:solidFill>
                  <a:schemeClr val="bg1"/>
                </a:solidFill>
              </a:rPr>
              <a:t>BY</a:t>
            </a:r>
            <a:r>
              <a:rPr lang="en-US" sz="3600" dirty="0" smtClean="0">
                <a:solidFill>
                  <a:srgbClr val="FFFF00"/>
                </a:solidFill>
              </a:rPr>
              <a:t/>
            </a:r>
            <a:br>
              <a:rPr lang="en-US" sz="3600" dirty="0" smtClean="0">
                <a:solidFill>
                  <a:srgbClr val="FFFF00"/>
                </a:solidFill>
              </a:rPr>
            </a:br>
            <a:r>
              <a:rPr lang="en-US" sz="6600" dirty="0" smtClean="0"/>
              <a:t> </a:t>
            </a:r>
            <a:r>
              <a:rPr lang="en-US" sz="4800" dirty="0" smtClean="0">
                <a:solidFill>
                  <a:schemeClr val="bg1"/>
                </a:solidFill>
              </a:rPr>
              <a:t>P</a:t>
            </a:r>
            <a:r>
              <a:rPr lang="en-US" sz="3600" dirty="0" smtClean="0">
                <a:solidFill>
                  <a:srgbClr val="FFFF00"/>
                </a:solidFill>
              </a:rPr>
              <a:t>AULO</a:t>
            </a:r>
            <a:r>
              <a:rPr lang="en-US" sz="4800" dirty="0" smtClean="0">
                <a:solidFill>
                  <a:srgbClr val="FFFF00"/>
                </a:solidFill>
              </a:rPr>
              <a:t> </a:t>
            </a:r>
            <a:r>
              <a:rPr lang="en-US" sz="4800" dirty="0" smtClean="0">
                <a:solidFill>
                  <a:schemeClr val="bg1"/>
                </a:solidFill>
              </a:rPr>
              <a:t>C</a:t>
            </a:r>
            <a:r>
              <a:rPr lang="en-US" sz="3600" dirty="0" smtClean="0">
                <a:solidFill>
                  <a:srgbClr val="FFFF00"/>
                </a:solidFill>
              </a:rPr>
              <a:t>OELHO</a:t>
            </a:r>
            <a:endParaRPr lang="en-US" sz="3600" dirty="0">
              <a:solidFill>
                <a:srgbClr val="FFFF00"/>
              </a:solidFill>
            </a:endParaRPr>
          </a:p>
        </p:txBody>
      </p:sp>
      <p:sp>
        <p:nvSpPr>
          <p:cNvPr id="10" name="Subtitle 2"/>
          <p:cNvSpPr txBox="1">
            <a:spLocks/>
          </p:cNvSpPr>
          <p:nvPr/>
        </p:nvSpPr>
        <p:spPr>
          <a:xfrm>
            <a:off x="450166" y="5810502"/>
            <a:ext cx="11338559" cy="706397"/>
          </a:xfrm>
          <a:prstGeom prst="rect">
            <a:avLst/>
          </a:prstGeom>
          <a:solidFill>
            <a:srgbClr val="4A9CCC">
              <a:lumMod val="50000"/>
            </a:srgbClr>
          </a:solidFill>
          <a:ln>
            <a:solidFill>
              <a:srgbClr val="002060"/>
            </a:solidFill>
          </a:ln>
          <a:effectLst>
            <a:reflection blurRad="6350" stA="52000" endA="300" endPos="35000" dir="5400000" sy="-100000" algn="bl" rotWithShape="0"/>
          </a:effectLst>
        </p:spPr>
        <p:txBody>
          <a:bodyPr vert="horz" lIns="91440" tIns="45720" rIns="91440" bIns="45720" rtlCol="0">
            <a:noAutofit/>
          </a:bodyPr>
          <a:lstStyle>
            <a:lvl1pPr marL="0" indent="0" algn="ctr" defTabSz="914400" rtl="0" eaLnBrk="1" latinLnBrk="0" hangingPunct="1">
              <a:lnSpc>
                <a:spcPct val="120000"/>
              </a:lnSpc>
              <a:spcBef>
                <a:spcPts val="1000"/>
              </a:spcBef>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marR="0" lvl="0" indent="0" algn="ctr"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smtClean="0">
                <a:ln>
                  <a:noFill/>
                </a:ln>
                <a:solidFill>
                  <a:sysClr val="window" lastClr="FFFFFF"/>
                </a:solidFill>
                <a:effectLst>
                  <a:outerShdw blurRad="50800" dist="38100" dir="2700000" algn="tl" rotWithShape="0">
                    <a:srgbClr val="000000">
                      <a:alpha val="48000"/>
                    </a:srgbClr>
                  </a:outerShdw>
                </a:effectLst>
                <a:uLnTx/>
                <a:uFillTx/>
                <a:latin typeface="Rockwell" panose="02060603020205020403"/>
              </a:rPr>
              <a:t>READER’S CLUB </a:t>
            </a:r>
            <a:r>
              <a:rPr lang="en-US" sz="2800" dirty="0">
                <a:solidFill>
                  <a:sysClr val="window" lastClr="FFFFFF"/>
                </a:solidFill>
                <a:latin typeface="Rockwell" panose="02060603020205020403"/>
              </a:rPr>
              <a:t> </a:t>
            </a:r>
            <a:r>
              <a:rPr kumimoji="0" lang="en-US" sz="2800" b="0" i="0" u="none" strike="noStrike" kern="1200" cap="none" spc="0" normalizeH="0" baseline="0" noProof="0" dirty="0" smtClean="0">
                <a:ln>
                  <a:noFill/>
                </a:ln>
                <a:solidFill>
                  <a:sysClr val="window" lastClr="FFFFFF"/>
                </a:solidFill>
                <a:effectLst>
                  <a:outerShdw blurRad="50800" dist="38100" dir="2700000" algn="tl" rotWithShape="0">
                    <a:srgbClr val="000000">
                      <a:alpha val="48000"/>
                    </a:srgbClr>
                  </a:outerShdw>
                </a:effectLst>
                <a:uLnTx/>
                <a:uFillTx/>
                <a:latin typeface="Rockwell" panose="02060603020205020403"/>
              </a:rPr>
              <a:t>2014 -15</a:t>
            </a:r>
            <a:endParaRPr kumimoji="0" lang="en-US" sz="2800" b="0" i="0" u="none" strike="noStrike" kern="1200" cap="none" spc="0" normalizeH="0" baseline="0" noProof="0" dirty="0">
              <a:ln>
                <a:noFill/>
              </a:ln>
              <a:solidFill>
                <a:sysClr val="window" lastClr="FFFFFF"/>
              </a:solidFill>
              <a:effectLst>
                <a:outerShdw blurRad="50800" dist="38100" dir="2700000" algn="tl" rotWithShape="0">
                  <a:srgbClr val="000000">
                    <a:alpha val="48000"/>
                  </a:srgbClr>
                </a:outerShdw>
              </a:effectLst>
              <a:uLnTx/>
              <a:uFillTx/>
              <a:latin typeface="Rockwell" panose="02060603020205020403"/>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6067" y="491320"/>
            <a:ext cx="3432771" cy="4831307"/>
          </a:xfrm>
          <a:prstGeom prst="rect">
            <a:avLst/>
          </a:prstGeom>
          <a:ln w="88900" cap="sq" cmpd="thickThin">
            <a:solidFill>
              <a:srgbClr val="000000"/>
            </a:solidFill>
            <a:prstDash val="solid"/>
            <a:miter lim="800000"/>
          </a:ln>
          <a:effectLst>
            <a:innerShdw blurRad="76200">
              <a:srgbClr val="000000"/>
            </a:innerShdw>
          </a:effectLst>
        </p:spPr>
      </p:pic>
      <p:sp>
        <p:nvSpPr>
          <p:cNvPr id="6" name="Notched Right Arrow 5"/>
          <p:cNvSpPr/>
          <p:nvPr/>
        </p:nvSpPr>
        <p:spPr>
          <a:xfrm>
            <a:off x="0" y="4258002"/>
            <a:ext cx="1675084" cy="882622"/>
          </a:xfrm>
          <a:prstGeom prst="notchedRightArrow">
            <a:avLst/>
          </a:prstGeom>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lvl="0" algn="ctr">
              <a:lnSpc>
                <a:spcPct val="90000"/>
              </a:lnSpc>
              <a:spcBef>
                <a:spcPts val="1200"/>
              </a:spcBef>
              <a:buClr>
                <a:srgbClr val="D34817">
                  <a:lumMod val="75000"/>
                </a:srgbClr>
              </a:buClr>
              <a:buSzPct val="85000"/>
            </a:pPr>
            <a:r>
              <a:rPr lang="en-US" sz="1600" b="1" u="sng" dirty="0" smtClean="0">
                <a:solidFill>
                  <a:srgbClr val="C00000"/>
                </a:solidFill>
              </a:rPr>
              <a:t>Presenter</a:t>
            </a:r>
            <a:r>
              <a:rPr lang="en-US" sz="1600" b="1" u="sng" dirty="0" smtClean="0">
                <a:solidFill>
                  <a:srgbClr val="C00000"/>
                </a:solidFill>
              </a:rPr>
              <a:t>:</a:t>
            </a:r>
            <a:r>
              <a:rPr lang="en-US" sz="1600" b="1" dirty="0" smtClean="0">
                <a:solidFill>
                  <a:srgbClr val="C00000"/>
                </a:solidFill>
              </a:rPr>
              <a:t> </a:t>
            </a:r>
            <a:r>
              <a:rPr lang="en-US" sz="1400" b="1" dirty="0" smtClean="0">
                <a:solidFill>
                  <a:srgbClr val="002060"/>
                </a:solidFill>
              </a:rPr>
              <a:t>  </a:t>
            </a:r>
            <a:r>
              <a:rPr lang="en-US" sz="1200" b="1" dirty="0" smtClean="0">
                <a:solidFill>
                  <a:prstClr val="black"/>
                </a:solidFill>
              </a:rPr>
              <a:t>	</a:t>
            </a:r>
          </a:p>
        </p:txBody>
      </p:sp>
    </p:spTree>
    <p:extLst>
      <p:ext uri="{BB962C8B-B14F-4D97-AF65-F5344CB8AC3E}">
        <p14:creationId xmlns:p14="http://schemas.microsoft.com/office/powerpoint/2010/main" val="348716577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9</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21" name="Title 1"/>
          <p:cNvSpPr txBox="1">
            <a:spLocks/>
          </p:cNvSpPr>
          <p:nvPr/>
        </p:nvSpPr>
        <p:spPr>
          <a:xfrm>
            <a:off x="2511188" y="1881789"/>
            <a:ext cx="9265815" cy="231312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900" dirty="0" smtClean="0">
                <a:solidFill>
                  <a:srgbClr val="C00000"/>
                </a:solidFill>
              </a:rPr>
              <a:t>T</a:t>
            </a:r>
            <a:r>
              <a:rPr lang="en-US" sz="6600" dirty="0" smtClean="0"/>
              <a:t>HEME </a:t>
            </a:r>
            <a:r>
              <a:rPr lang="en-US" sz="14900" dirty="0">
                <a:solidFill>
                  <a:srgbClr val="C00000"/>
                </a:solidFill>
              </a:rPr>
              <a:t>O</a:t>
            </a:r>
            <a:r>
              <a:rPr lang="en-US" sz="6600" dirty="0" smtClean="0"/>
              <a:t>F </a:t>
            </a:r>
            <a:r>
              <a:rPr lang="en-US" sz="14900" dirty="0">
                <a:solidFill>
                  <a:srgbClr val="C00000"/>
                </a:solidFill>
              </a:rPr>
              <a:t>B</a:t>
            </a:r>
            <a:r>
              <a:rPr lang="en-US" sz="6600" dirty="0" smtClean="0"/>
              <a:t>OOK</a:t>
            </a:r>
            <a:endParaRPr lang="en-US" sz="6600" dirty="0"/>
          </a:p>
        </p:txBody>
      </p:sp>
      <p:sp>
        <p:nvSpPr>
          <p:cNvPr id="22" name="Subtitle 2"/>
          <p:cNvSpPr txBox="1">
            <a:spLocks/>
          </p:cNvSpPr>
          <p:nvPr/>
        </p:nvSpPr>
        <p:spPr>
          <a:xfrm>
            <a:off x="2906973" y="4194910"/>
            <a:ext cx="8707271" cy="53498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r">
              <a:buFont typeface="Wingdings 3" charset="2"/>
              <a:buNone/>
            </a:pPr>
            <a:r>
              <a:rPr lang="en-US" sz="2400" dirty="0" smtClean="0"/>
              <a:t>Section # </a:t>
            </a:r>
            <a:r>
              <a:rPr lang="en-US" sz="3600" dirty="0" smtClean="0">
                <a:solidFill>
                  <a:srgbClr val="0070C0"/>
                </a:solidFill>
              </a:rPr>
              <a:t>3</a:t>
            </a:r>
            <a:endParaRPr lang="en-US" sz="2400" dirty="0">
              <a:solidFill>
                <a:srgbClr val="0070C0"/>
              </a:solidFill>
            </a:endParaRPr>
          </a:p>
        </p:txBody>
      </p:sp>
      <p:grpSp>
        <p:nvGrpSpPr>
          <p:cNvPr id="2" name="Group 1"/>
          <p:cNvGrpSpPr/>
          <p:nvPr/>
        </p:nvGrpSpPr>
        <p:grpSpPr>
          <a:xfrm>
            <a:off x="-20640" y="0"/>
            <a:ext cx="2026063" cy="6858000"/>
            <a:chOff x="-20640" y="0"/>
            <a:chExt cx="2026063" cy="6858000"/>
          </a:xfrm>
        </p:grpSpPr>
        <p:grpSp>
          <p:nvGrpSpPr>
            <p:cNvPr id="23" name="Group 22"/>
            <p:cNvGrpSpPr/>
            <p:nvPr/>
          </p:nvGrpSpPr>
          <p:grpSpPr>
            <a:xfrm>
              <a:off x="0" y="0"/>
              <a:ext cx="1984782" cy="6858000"/>
              <a:chOff x="5906549" y="795714"/>
              <a:chExt cx="1984782"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28" name="TextBox 27"/>
            <p:cNvSpPr txBox="1"/>
            <p:nvPr/>
          </p:nvSpPr>
          <p:spPr>
            <a:xfrm>
              <a:off x="-20640" y="3582888"/>
              <a:ext cx="2026063"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chemeClr val="bg1"/>
                  </a:solidFill>
                  <a:effectLst/>
                  <a:uLnTx/>
                  <a:uFillTx/>
                </a:rPr>
                <a:t>THEME OF BOOK</a:t>
              </a:r>
            </a:p>
          </p:txBody>
        </p:sp>
        <p:sp>
          <p:nvSpPr>
            <p:cNvPr id="29" name="TextBox 28"/>
            <p:cNvSpPr txBox="1"/>
            <p:nvPr/>
          </p:nvSpPr>
          <p:spPr>
            <a:xfrm>
              <a:off x="0" y="2071663"/>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30" name="TextBox 29"/>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spTree>
    <p:extLst>
      <p:ext uri="{BB962C8B-B14F-4D97-AF65-F5344CB8AC3E}">
        <p14:creationId xmlns:p14="http://schemas.microsoft.com/office/powerpoint/2010/main" val="45754554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2431423"/>
            <a:ext cx="8400035" cy="3614911"/>
          </a:xfrm>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n-US" sz="3200" dirty="0" smtClean="0"/>
              <a:t>Dreams </a:t>
            </a:r>
            <a:r>
              <a:rPr lang="en-US" sz="3200" dirty="0"/>
              <a:t>are central to The Alchemist's action as well as its meaning. Santiago's dream is the novel's inciting incident (the event that sets the story in motion), and the author's primary message seems to be that we should follow our dreams.</a:t>
            </a:r>
            <a:endParaRPr lang="en-US" sz="3200" dirty="0" smtClean="0"/>
          </a:p>
        </p:txBody>
      </p:sp>
      <p:sp>
        <p:nvSpPr>
          <p:cNvPr id="5" name="Rectangle 2"/>
          <p:cNvSpPr txBox="1">
            <a:spLocks noChangeArrowheads="1"/>
          </p:cNvSpPr>
          <p:nvPr/>
        </p:nvSpPr>
        <p:spPr>
          <a:xfrm>
            <a:off x="3657600" y="1334039"/>
            <a:ext cx="840003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Dreams </a:t>
            </a:r>
            <a:endParaRPr lang="en-US"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10</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9" name="Group 18"/>
          <p:cNvGrpSpPr/>
          <p:nvPr/>
        </p:nvGrpSpPr>
        <p:grpSpPr>
          <a:xfrm>
            <a:off x="-20640" y="0"/>
            <a:ext cx="2941261" cy="6858000"/>
            <a:chOff x="-20640" y="0"/>
            <a:chExt cx="2941261" cy="6858000"/>
          </a:xfrm>
        </p:grpSpPr>
        <p:grpSp>
          <p:nvGrpSpPr>
            <p:cNvPr id="27" name="Group 26"/>
            <p:cNvGrpSpPr/>
            <p:nvPr/>
          </p:nvGrpSpPr>
          <p:grpSpPr>
            <a:xfrm>
              <a:off x="0" y="0"/>
              <a:ext cx="1984782" cy="6858000"/>
              <a:chOff x="5906549" y="795714"/>
              <a:chExt cx="1984782" cy="5036024"/>
            </a:xfrm>
          </p:grpSpPr>
          <p:sp>
            <p:nvSpPr>
              <p:cNvPr id="30"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1" name="TextBox 30"/>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28" name="TextBox 27"/>
            <p:cNvSpPr txBox="1"/>
            <p:nvPr/>
          </p:nvSpPr>
          <p:spPr>
            <a:xfrm>
              <a:off x="-20640" y="3167390"/>
              <a:ext cx="2941261" cy="120032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rPr>
                <a:t>THEME OF BOOK</a:t>
              </a:r>
            </a:p>
          </p:txBody>
        </p:sp>
        <p:sp>
          <p:nvSpPr>
            <p:cNvPr id="29" name="TextBox 2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32" name="TextBox 31"/>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spTree>
    <p:extLst>
      <p:ext uri="{BB962C8B-B14F-4D97-AF65-F5344CB8AC3E}">
        <p14:creationId xmlns:p14="http://schemas.microsoft.com/office/powerpoint/2010/main" val="238171857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2431424"/>
            <a:ext cx="8400035" cy="1635610"/>
          </a:xfrm>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n-US" sz="3200" dirty="0" smtClean="0"/>
              <a:t>Fate </a:t>
            </a:r>
            <a:r>
              <a:rPr lang="en-US" sz="3200" dirty="0"/>
              <a:t>is often cited as a reason not to pursue one's Personal Legend,</a:t>
            </a:r>
            <a:endParaRPr lang="en-US" sz="3200" dirty="0" smtClean="0"/>
          </a:p>
        </p:txBody>
      </p:sp>
      <p:sp>
        <p:nvSpPr>
          <p:cNvPr id="5" name="Rectangle 2"/>
          <p:cNvSpPr txBox="1">
            <a:spLocks noChangeArrowheads="1"/>
          </p:cNvSpPr>
          <p:nvPr/>
        </p:nvSpPr>
        <p:spPr>
          <a:xfrm>
            <a:off x="3657600" y="1334039"/>
            <a:ext cx="840003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Fate </a:t>
            </a:r>
            <a:endParaRPr lang="en-US"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11</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9" name="Group 18"/>
          <p:cNvGrpSpPr/>
          <p:nvPr/>
        </p:nvGrpSpPr>
        <p:grpSpPr>
          <a:xfrm>
            <a:off x="-20640" y="0"/>
            <a:ext cx="2941261" cy="6858000"/>
            <a:chOff x="-20640" y="0"/>
            <a:chExt cx="2941261" cy="6858000"/>
          </a:xfrm>
        </p:grpSpPr>
        <p:grpSp>
          <p:nvGrpSpPr>
            <p:cNvPr id="27" name="Group 26"/>
            <p:cNvGrpSpPr/>
            <p:nvPr/>
          </p:nvGrpSpPr>
          <p:grpSpPr>
            <a:xfrm>
              <a:off x="0" y="0"/>
              <a:ext cx="1984782" cy="6858000"/>
              <a:chOff x="5906549" y="795714"/>
              <a:chExt cx="1984782" cy="5036024"/>
            </a:xfrm>
          </p:grpSpPr>
          <p:sp>
            <p:nvSpPr>
              <p:cNvPr id="30"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1" name="TextBox 30"/>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28" name="TextBox 27"/>
            <p:cNvSpPr txBox="1"/>
            <p:nvPr/>
          </p:nvSpPr>
          <p:spPr>
            <a:xfrm>
              <a:off x="-20640" y="3167390"/>
              <a:ext cx="2941261" cy="120032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rPr>
                <a:t>THEME OF BOOK</a:t>
              </a:r>
            </a:p>
          </p:txBody>
        </p:sp>
        <p:sp>
          <p:nvSpPr>
            <p:cNvPr id="29" name="TextBox 2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2" name="TextBox 11"/>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spTree>
    <p:extLst>
      <p:ext uri="{BB962C8B-B14F-4D97-AF65-F5344CB8AC3E}">
        <p14:creationId xmlns:p14="http://schemas.microsoft.com/office/powerpoint/2010/main" val="315162484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2431424"/>
            <a:ext cx="8400035" cy="1635610"/>
          </a:xfrm>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n-US" sz="3200" dirty="0" smtClean="0"/>
              <a:t>Without </a:t>
            </a:r>
            <a:r>
              <a:rPr lang="en-US" sz="3200" dirty="0"/>
              <a:t>love, according to The Alchemist, our lives are incomplete.</a:t>
            </a:r>
            <a:endParaRPr lang="en-US" sz="3200" dirty="0" smtClean="0"/>
          </a:p>
        </p:txBody>
      </p:sp>
      <p:sp>
        <p:nvSpPr>
          <p:cNvPr id="5" name="Rectangle 2"/>
          <p:cNvSpPr txBox="1">
            <a:spLocks noChangeArrowheads="1"/>
          </p:cNvSpPr>
          <p:nvPr/>
        </p:nvSpPr>
        <p:spPr>
          <a:xfrm>
            <a:off x="3657600" y="1334039"/>
            <a:ext cx="840003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Love </a:t>
            </a:r>
            <a:endParaRPr lang="en-US"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13</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9" name="Group 18"/>
          <p:cNvGrpSpPr/>
          <p:nvPr/>
        </p:nvGrpSpPr>
        <p:grpSpPr>
          <a:xfrm>
            <a:off x="-20640" y="0"/>
            <a:ext cx="2941261" cy="6858000"/>
            <a:chOff x="-20640" y="0"/>
            <a:chExt cx="2941261" cy="6858000"/>
          </a:xfrm>
        </p:grpSpPr>
        <p:grpSp>
          <p:nvGrpSpPr>
            <p:cNvPr id="27" name="Group 26"/>
            <p:cNvGrpSpPr/>
            <p:nvPr/>
          </p:nvGrpSpPr>
          <p:grpSpPr>
            <a:xfrm>
              <a:off x="0" y="0"/>
              <a:ext cx="1984782" cy="6858000"/>
              <a:chOff x="5906549" y="795714"/>
              <a:chExt cx="1984782" cy="5036024"/>
            </a:xfrm>
          </p:grpSpPr>
          <p:sp>
            <p:nvSpPr>
              <p:cNvPr id="30"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1" name="TextBox 30"/>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28" name="TextBox 27"/>
            <p:cNvSpPr txBox="1"/>
            <p:nvPr/>
          </p:nvSpPr>
          <p:spPr>
            <a:xfrm>
              <a:off x="-20640" y="3167390"/>
              <a:ext cx="2941261" cy="120032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rPr>
                <a:t>THEME OF BOOK</a:t>
              </a:r>
            </a:p>
          </p:txBody>
        </p:sp>
        <p:sp>
          <p:nvSpPr>
            <p:cNvPr id="29" name="TextBox 2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4" name="TextBox 13"/>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spTree>
    <p:extLst>
      <p:ext uri="{BB962C8B-B14F-4D97-AF65-F5344CB8AC3E}">
        <p14:creationId xmlns:p14="http://schemas.microsoft.com/office/powerpoint/2010/main" val="274642149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14</a:t>
            </a:r>
            <a:endParaRPr lang="en-US" sz="2400" b="1" dirty="0"/>
          </a:p>
        </p:txBody>
      </p:sp>
      <p:sp>
        <p:nvSpPr>
          <p:cNvPr id="20" name="Rounded Rectangle 19"/>
          <p:cNvSpPr/>
          <p:nvPr/>
        </p:nvSpPr>
        <p:spPr>
          <a:xfrm>
            <a:off x="9982429" y="4082273"/>
            <a:ext cx="1624483" cy="7495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dirty="0" smtClean="0"/>
              <a:t>Part 1</a:t>
            </a:r>
            <a:endParaRPr lang="en-US" sz="3600" dirty="0"/>
          </a:p>
        </p:txBody>
      </p:sp>
      <p:sp>
        <p:nvSpPr>
          <p:cNvPr id="21" name="Title 1"/>
          <p:cNvSpPr txBox="1">
            <a:spLocks/>
          </p:cNvSpPr>
          <p:nvPr/>
        </p:nvSpPr>
        <p:spPr>
          <a:xfrm>
            <a:off x="2415653" y="2195495"/>
            <a:ext cx="9361350" cy="231312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400" dirty="0" smtClean="0">
                <a:solidFill>
                  <a:srgbClr val="C00000"/>
                </a:solidFill>
              </a:rPr>
              <a:t>S</a:t>
            </a:r>
            <a:r>
              <a:rPr lang="en-US" sz="6000" dirty="0" smtClean="0"/>
              <a:t>TORY </a:t>
            </a:r>
            <a:r>
              <a:rPr lang="en-US" sz="12400" dirty="0">
                <a:solidFill>
                  <a:srgbClr val="C00000"/>
                </a:solidFill>
              </a:rPr>
              <a:t>O</a:t>
            </a:r>
            <a:r>
              <a:rPr lang="en-US" sz="6000" dirty="0" smtClean="0"/>
              <a:t>F </a:t>
            </a:r>
            <a:r>
              <a:rPr lang="en-US" sz="12400" dirty="0">
                <a:solidFill>
                  <a:srgbClr val="C00000"/>
                </a:solidFill>
              </a:rPr>
              <a:t>S</a:t>
            </a:r>
            <a:r>
              <a:rPr lang="en-US" sz="6000" dirty="0" smtClean="0"/>
              <a:t>ANTIAGO</a:t>
            </a:r>
            <a:endParaRPr lang="en-US" sz="6000" dirty="0"/>
          </a:p>
        </p:txBody>
      </p:sp>
      <p:sp>
        <p:nvSpPr>
          <p:cNvPr id="22" name="Subtitle 2"/>
          <p:cNvSpPr txBox="1">
            <a:spLocks/>
          </p:cNvSpPr>
          <p:nvPr/>
        </p:nvSpPr>
        <p:spPr>
          <a:xfrm>
            <a:off x="2585743" y="4991964"/>
            <a:ext cx="9021169" cy="53498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r">
              <a:buFont typeface="Wingdings 3" charset="2"/>
              <a:buNone/>
            </a:pPr>
            <a:r>
              <a:rPr lang="en-US" sz="2400" dirty="0" smtClean="0"/>
              <a:t>Section # </a:t>
            </a:r>
            <a:r>
              <a:rPr lang="en-US" sz="3600" dirty="0" smtClean="0">
                <a:solidFill>
                  <a:srgbClr val="0070C0"/>
                </a:solidFill>
              </a:rPr>
              <a:t>4</a:t>
            </a:r>
            <a:endParaRPr lang="en-US" sz="2400" dirty="0">
              <a:solidFill>
                <a:srgbClr val="0070C0"/>
              </a:solidFill>
            </a:endParaRPr>
          </a:p>
        </p:txBody>
      </p:sp>
      <p:grpSp>
        <p:nvGrpSpPr>
          <p:cNvPr id="3" name="Group 2"/>
          <p:cNvGrpSpPr/>
          <p:nvPr/>
        </p:nvGrpSpPr>
        <p:grpSpPr>
          <a:xfrm>
            <a:off x="-20640" y="0"/>
            <a:ext cx="2036382" cy="6858000"/>
            <a:chOff x="-20640" y="0"/>
            <a:chExt cx="2036382" cy="6858000"/>
          </a:xfrm>
        </p:grpSpPr>
        <p:grpSp>
          <p:nvGrpSpPr>
            <p:cNvPr id="2" name="Group 1"/>
            <p:cNvGrpSpPr/>
            <p:nvPr/>
          </p:nvGrpSpPr>
          <p:grpSpPr>
            <a:xfrm>
              <a:off x="-10321" y="0"/>
              <a:ext cx="2026063" cy="6858000"/>
              <a:chOff x="-10321" y="0"/>
              <a:chExt cx="2026063" cy="6858000"/>
            </a:xfrm>
          </p:grpSpPr>
          <p:grpSp>
            <p:nvGrpSpPr>
              <p:cNvPr id="23" name="Group 22"/>
              <p:cNvGrpSpPr/>
              <p:nvPr/>
            </p:nvGrpSpPr>
            <p:grpSpPr>
              <a:xfrm>
                <a:off x="0" y="0"/>
                <a:ext cx="1984782" cy="6858000"/>
                <a:chOff x="5906549" y="795714"/>
                <a:chExt cx="1984782"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28" name="TextBox 27"/>
              <p:cNvSpPr txBox="1"/>
              <p:nvPr/>
            </p:nvSpPr>
            <p:spPr>
              <a:xfrm>
                <a:off x="-10321" y="4185450"/>
                <a:ext cx="202606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chemeClr val="bg1"/>
                    </a:solidFill>
                    <a:effectLst/>
                    <a:uLnTx/>
                    <a:uFillTx/>
                  </a:rPr>
                  <a:t>STORY OF SANTIAGO</a:t>
                </a:r>
              </a:p>
            </p:txBody>
          </p:sp>
          <p:sp>
            <p:nvSpPr>
              <p:cNvPr id="29" name="TextBox 2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2" name="TextBox 11"/>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sp>
        <p:nvSpPr>
          <p:cNvPr id="14" name="Rounded Rectangle 13"/>
          <p:cNvSpPr/>
          <p:nvPr/>
        </p:nvSpPr>
        <p:spPr>
          <a:xfrm>
            <a:off x="10313004" y="289597"/>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Tree>
    <p:extLst>
      <p:ext uri="{BB962C8B-B14F-4D97-AF65-F5344CB8AC3E}">
        <p14:creationId xmlns:p14="http://schemas.microsoft.com/office/powerpoint/2010/main" val="356659454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151163" y="101650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a:t>Dream-Interpreter </a:t>
            </a:r>
            <a:endParaRPr lang="en-US" dirty="0"/>
          </a:p>
        </p:txBody>
      </p:sp>
      <p:sp>
        <p:nvSpPr>
          <p:cNvPr id="7" name="Content Placeholder 2"/>
          <p:cNvSpPr txBox="1">
            <a:spLocks/>
          </p:cNvSpPr>
          <p:nvPr/>
        </p:nvSpPr>
        <p:spPr>
          <a:xfrm>
            <a:off x="3151161" y="2292824"/>
            <a:ext cx="7977086" cy="439096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400" dirty="0" smtClean="0"/>
              <a:t>A shepherd boy named Santiago retires for the night in an abandoned church with his flock of sheep</a:t>
            </a:r>
          </a:p>
          <a:p>
            <a:r>
              <a:rPr lang="en-US" sz="2400" dirty="0" smtClean="0"/>
              <a:t>Santiago has </a:t>
            </a:r>
            <a:r>
              <a:rPr lang="en-US" sz="2400" dirty="0"/>
              <a:t>a recurring dream about a child who tells him that he will find a hidden treasure if he travels to the Egyptian pyramids. </a:t>
            </a:r>
            <a:endParaRPr lang="en-US" sz="2400" dirty="0" smtClean="0"/>
          </a:p>
          <a:p>
            <a:r>
              <a:rPr lang="en-US" sz="2400" dirty="0"/>
              <a:t>unnamed Andalusian girl he is in love with</a:t>
            </a:r>
            <a:r>
              <a:rPr lang="en-US" sz="2400" dirty="0" smtClean="0"/>
              <a:t>.</a:t>
            </a:r>
          </a:p>
          <a:p>
            <a:r>
              <a:rPr lang="en-US" sz="2400" dirty="0"/>
              <a:t>H</a:t>
            </a:r>
            <a:r>
              <a:rPr lang="en-US" sz="2400" dirty="0" smtClean="0"/>
              <a:t>is </a:t>
            </a:r>
            <a:r>
              <a:rPr lang="en-US" sz="2400" dirty="0"/>
              <a:t>parents wanted him to become a priest, Santiago has studied Latin, Spanish and theology in a seminary, but he ended his studies prematurely, desiring instead to travel the world. That is why he became a shepherd.</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15</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89095" cy="6858000"/>
            <a:chOff x="-20640" y="0"/>
            <a:chExt cx="2989095" cy="6858000"/>
          </a:xfrm>
        </p:grpSpPr>
        <p:grpSp>
          <p:nvGrpSpPr>
            <p:cNvPr id="15" name="Group 14"/>
            <p:cNvGrpSpPr/>
            <p:nvPr/>
          </p:nvGrpSpPr>
          <p:grpSpPr>
            <a:xfrm>
              <a:off x="-10321" y="0"/>
              <a:ext cx="2978776" cy="6858000"/>
              <a:chOff x="-10321" y="0"/>
              <a:chExt cx="2978776" cy="6858000"/>
            </a:xfrm>
          </p:grpSpPr>
          <p:grpSp>
            <p:nvGrpSpPr>
              <p:cNvPr id="17" name="Group 16"/>
              <p:cNvGrpSpPr/>
              <p:nvPr/>
            </p:nvGrpSpPr>
            <p:grpSpPr>
              <a:xfrm>
                <a:off x="0" y="0"/>
                <a:ext cx="1984782" cy="6858000"/>
                <a:chOff x="5906549" y="795714"/>
                <a:chExt cx="1984782" cy="5036024"/>
              </a:xfrm>
            </p:grpSpPr>
            <p:sp>
              <p:nvSpPr>
                <p:cNvPr id="26"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7" name="TextBox 26"/>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18" name="TextBox 17"/>
              <p:cNvSpPr txBox="1"/>
              <p:nvPr/>
            </p:nvSpPr>
            <p:spPr>
              <a:xfrm>
                <a:off x="-10321" y="4185450"/>
                <a:ext cx="2978776" cy="1077218"/>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rPr>
                  <a:t>STORY OF SANTIAGO</a:t>
                </a:r>
              </a:p>
            </p:txBody>
          </p:sp>
          <p:sp>
            <p:nvSpPr>
              <p:cNvPr id="19" name="TextBox 1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6" name="TextBox 15"/>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spTree>
    <p:extLst>
      <p:ext uri="{BB962C8B-B14F-4D97-AF65-F5344CB8AC3E}">
        <p14:creationId xmlns:p14="http://schemas.microsoft.com/office/powerpoint/2010/main" val="8048711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86674" y="1223771"/>
            <a:ext cx="7977086" cy="315377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800" dirty="0"/>
              <a:t>Santiago visits the village of </a:t>
            </a:r>
            <a:r>
              <a:rPr lang="en-US" sz="2800" dirty="0" err="1" smtClean="0"/>
              <a:t>Tarifa</a:t>
            </a:r>
            <a:endParaRPr lang="en-US" sz="2800" dirty="0" smtClean="0"/>
          </a:p>
          <a:p>
            <a:r>
              <a:rPr lang="en-US" sz="2800" dirty="0"/>
              <a:t>he meets an old woman who interprets </a:t>
            </a:r>
            <a:r>
              <a:rPr lang="en-US" sz="2800" dirty="0" smtClean="0"/>
              <a:t>dreams</a:t>
            </a:r>
          </a:p>
          <a:p>
            <a:r>
              <a:rPr lang="en-US" sz="2800" dirty="0"/>
              <a:t>old woman tells Santiago that she will interpret his dream on one </a:t>
            </a:r>
            <a:r>
              <a:rPr lang="en-US" sz="2800" dirty="0" smtClean="0"/>
              <a:t>condition</a:t>
            </a:r>
          </a:p>
          <a:p>
            <a:r>
              <a:rPr lang="en-US" sz="2800" dirty="0"/>
              <a:t>one-tenth of any </a:t>
            </a:r>
            <a:r>
              <a:rPr lang="en-US" sz="2800" dirty="0" smtClean="0"/>
              <a:t>treasure</a:t>
            </a:r>
          </a:p>
          <a:p>
            <a:endParaRPr lang="en-US" sz="2800"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16</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89095" cy="6858000"/>
            <a:chOff x="-20640" y="0"/>
            <a:chExt cx="2989095" cy="6858000"/>
          </a:xfrm>
        </p:grpSpPr>
        <p:grpSp>
          <p:nvGrpSpPr>
            <p:cNvPr id="15" name="Group 14"/>
            <p:cNvGrpSpPr/>
            <p:nvPr/>
          </p:nvGrpSpPr>
          <p:grpSpPr>
            <a:xfrm>
              <a:off x="-10321" y="0"/>
              <a:ext cx="2978776" cy="6858000"/>
              <a:chOff x="-10321" y="0"/>
              <a:chExt cx="2978776" cy="6858000"/>
            </a:xfrm>
          </p:grpSpPr>
          <p:grpSp>
            <p:nvGrpSpPr>
              <p:cNvPr id="17" name="Group 16"/>
              <p:cNvGrpSpPr/>
              <p:nvPr/>
            </p:nvGrpSpPr>
            <p:grpSpPr>
              <a:xfrm>
                <a:off x="0" y="0"/>
                <a:ext cx="1984782" cy="6858000"/>
                <a:chOff x="5906549" y="795714"/>
                <a:chExt cx="1984782" cy="5036024"/>
              </a:xfrm>
            </p:grpSpPr>
            <p:sp>
              <p:nvSpPr>
                <p:cNvPr id="26"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7" name="TextBox 26"/>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18" name="TextBox 17"/>
              <p:cNvSpPr txBox="1"/>
              <p:nvPr/>
            </p:nvSpPr>
            <p:spPr>
              <a:xfrm>
                <a:off x="-10321" y="4185450"/>
                <a:ext cx="2978776" cy="1077218"/>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rPr>
                  <a:t>STORY OF SANTIAGO</a:t>
                </a:r>
              </a:p>
            </p:txBody>
          </p:sp>
          <p:sp>
            <p:nvSpPr>
              <p:cNvPr id="19" name="TextBox 1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6" name="TextBox 15"/>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sp>
        <p:nvSpPr>
          <p:cNvPr id="21" name="Content Placeholder 2"/>
          <p:cNvSpPr txBox="1">
            <a:spLocks/>
          </p:cNvSpPr>
          <p:nvPr/>
        </p:nvSpPr>
        <p:spPr>
          <a:xfrm>
            <a:off x="3486674" y="4458454"/>
            <a:ext cx="7977086" cy="1682760"/>
          </a:xfrm>
          <a:prstGeom prst="rect">
            <a:avLst/>
          </a:prstGeom>
        </p:spPr>
        <p:style>
          <a:lnRef idx="0">
            <a:schemeClr val="dk1"/>
          </a:lnRef>
          <a:fillRef idx="3">
            <a:schemeClr val="dk1"/>
          </a:fillRef>
          <a:effectRef idx="3">
            <a:schemeClr val="dk1"/>
          </a:effectRef>
          <a:fontRef idx="minor">
            <a:schemeClr val="lt1"/>
          </a:fontRef>
        </p:style>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pPr marL="0" indent="0" algn="ctr">
              <a:buNone/>
            </a:pPr>
            <a:r>
              <a:rPr lang="en-US" sz="2400" b="1" i="1" dirty="0" smtClean="0">
                <a:solidFill>
                  <a:schemeClr val="bg1"/>
                </a:solidFill>
                <a:latin typeface="Cordia New" panose="020B0304020202020204" pitchFamily="34" charset="-34"/>
                <a:cs typeface="Cordia New" panose="020B0304020202020204" pitchFamily="34" charset="-34"/>
              </a:rPr>
              <a:t>THE ALCHEMIST HAS MANY THEMES, MESSAGE IS THAT PEOPLE MUST FOLLOW THEIR DREAMS. THIS NOVEL IS FULL OF EXAMPLES OF CHARACTERS WHO PURSUE THEIR DREAMS — AND CHARACTERS WHO DON'T. IT IS HIGHLY APPROPRIATE, THEREFORE, THAT COELHO'S BOOK BEGINS WITH A DREAM.</a:t>
            </a:r>
            <a:endParaRPr lang="en-US" sz="2400" b="1" i="1" dirty="0">
              <a:solidFill>
                <a:schemeClr val="bg1"/>
              </a:solidFill>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150849555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2121408"/>
            <a:ext cx="7977085" cy="676383"/>
          </a:xfr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smtClean="0"/>
              <a:t>The World's Greatest Lie</a:t>
            </a:r>
          </a:p>
        </p:txBody>
      </p:sp>
      <p:sp>
        <p:nvSpPr>
          <p:cNvPr id="5" name="Rectangle 2"/>
          <p:cNvSpPr txBox="1">
            <a:spLocks noChangeArrowheads="1"/>
          </p:cNvSpPr>
          <p:nvPr/>
        </p:nvSpPr>
        <p:spPr>
          <a:xfrm>
            <a:off x="3151163" y="101650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a:t>Melchizedek</a:t>
            </a:r>
            <a:endParaRPr lang="en-US" dirty="0"/>
          </a:p>
        </p:txBody>
      </p:sp>
      <p:sp>
        <p:nvSpPr>
          <p:cNvPr id="7" name="Content Placeholder 2"/>
          <p:cNvSpPr txBox="1">
            <a:spLocks/>
          </p:cNvSpPr>
          <p:nvPr/>
        </p:nvSpPr>
        <p:spPr>
          <a:xfrm>
            <a:off x="3204098" y="2981096"/>
            <a:ext cx="7977086" cy="378043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3200" dirty="0" smtClean="0">
                <a:solidFill>
                  <a:schemeClr val="tx1"/>
                </a:solidFill>
              </a:rPr>
              <a:t>that </a:t>
            </a:r>
            <a:r>
              <a:rPr lang="en-US" sz="3200" dirty="0">
                <a:solidFill>
                  <a:schemeClr val="tx1"/>
                </a:solidFill>
              </a:rPr>
              <a:t>as people get older, they lose control of their futures and their lives are directed only by </a:t>
            </a:r>
            <a:r>
              <a:rPr lang="en-US" sz="3200" b="1" dirty="0" smtClean="0">
                <a:solidFill>
                  <a:schemeClr val="tx1"/>
                </a:solidFill>
              </a:rPr>
              <a:t>FATE</a:t>
            </a:r>
            <a:r>
              <a:rPr lang="en-US" sz="3200" dirty="0" smtClean="0">
                <a:solidFill>
                  <a:schemeClr val="tx1"/>
                </a:solidFill>
              </a:rPr>
              <a:t>.</a:t>
            </a:r>
          </a:p>
          <a:p>
            <a:r>
              <a:rPr lang="en-US" sz="3200" dirty="0" smtClean="0">
                <a:solidFill>
                  <a:schemeClr val="tx1"/>
                </a:solidFill>
              </a:rPr>
              <a:t>He was </a:t>
            </a:r>
            <a:r>
              <a:rPr lang="en-US" sz="3200" dirty="0">
                <a:solidFill>
                  <a:schemeClr val="tx1"/>
                </a:solidFill>
              </a:rPr>
              <a:t>born in a place called Salem — of which he is </a:t>
            </a:r>
            <a:r>
              <a:rPr lang="en-US" sz="3200" dirty="0" smtClean="0">
                <a:solidFill>
                  <a:schemeClr val="tx1"/>
                </a:solidFill>
              </a:rPr>
              <a:t>King</a:t>
            </a:r>
          </a:p>
          <a:p>
            <a:r>
              <a:rPr lang="en-US" sz="3200" dirty="0">
                <a:solidFill>
                  <a:schemeClr val="tx1"/>
                </a:solidFill>
              </a:rPr>
              <a:t>He offers to help Santiago find the hidden treasure in exchange for one-tenth of his sheep</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17</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89095" cy="6858000"/>
            <a:chOff x="-20640" y="0"/>
            <a:chExt cx="2989095" cy="6858000"/>
          </a:xfrm>
        </p:grpSpPr>
        <p:grpSp>
          <p:nvGrpSpPr>
            <p:cNvPr id="15" name="Group 14"/>
            <p:cNvGrpSpPr/>
            <p:nvPr/>
          </p:nvGrpSpPr>
          <p:grpSpPr>
            <a:xfrm>
              <a:off x="-10321" y="0"/>
              <a:ext cx="2978776" cy="6858000"/>
              <a:chOff x="-10321" y="0"/>
              <a:chExt cx="2978776" cy="6858000"/>
            </a:xfrm>
          </p:grpSpPr>
          <p:grpSp>
            <p:nvGrpSpPr>
              <p:cNvPr id="17" name="Group 16"/>
              <p:cNvGrpSpPr/>
              <p:nvPr/>
            </p:nvGrpSpPr>
            <p:grpSpPr>
              <a:xfrm>
                <a:off x="0" y="0"/>
                <a:ext cx="1984782" cy="6858000"/>
                <a:chOff x="5906549" y="795714"/>
                <a:chExt cx="1984782" cy="5036024"/>
              </a:xfrm>
            </p:grpSpPr>
            <p:sp>
              <p:nvSpPr>
                <p:cNvPr id="26"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7" name="TextBox 26"/>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18" name="TextBox 17"/>
              <p:cNvSpPr txBox="1"/>
              <p:nvPr/>
            </p:nvSpPr>
            <p:spPr>
              <a:xfrm>
                <a:off x="-10321" y="4185450"/>
                <a:ext cx="2978776" cy="1077218"/>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rPr>
                  <a:t>STORY OF SANTIAGO</a:t>
                </a:r>
              </a:p>
            </p:txBody>
          </p:sp>
          <p:sp>
            <p:nvSpPr>
              <p:cNvPr id="19" name="TextBox 1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6" name="TextBox 15"/>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spTree>
    <p:extLst>
      <p:ext uri="{BB962C8B-B14F-4D97-AF65-F5344CB8AC3E}">
        <p14:creationId xmlns:p14="http://schemas.microsoft.com/office/powerpoint/2010/main" val="121124936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151161" y="1446663"/>
            <a:ext cx="7977086" cy="466753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400" dirty="0"/>
              <a:t>Melchizedek explains that Santiago has discovered his Personal </a:t>
            </a:r>
            <a:r>
              <a:rPr lang="en-US" sz="2400" dirty="0" smtClean="0"/>
              <a:t>Legend.</a:t>
            </a:r>
          </a:p>
          <a:p>
            <a:r>
              <a:rPr lang="en-US" sz="2400" dirty="0"/>
              <a:t>every young person knows what his or her Personal Legend </a:t>
            </a:r>
            <a:r>
              <a:rPr lang="en-US" sz="2400" dirty="0" smtClean="0"/>
              <a:t>is.</a:t>
            </a:r>
          </a:p>
          <a:p>
            <a:r>
              <a:rPr lang="en-US" sz="2400" dirty="0"/>
              <a:t> a "mysterious force" convinces people that Personal Legends are impossible to achieve</a:t>
            </a:r>
            <a:r>
              <a:rPr lang="en-US" sz="2400" dirty="0" smtClean="0"/>
              <a:t>.</a:t>
            </a:r>
          </a:p>
          <a:p>
            <a:r>
              <a:rPr lang="en-US" sz="2400" dirty="0"/>
              <a:t>Melchizedek tells Santiago that the treasure is in Egypt, near the pyramids, and that he can find it by following the </a:t>
            </a:r>
            <a:r>
              <a:rPr lang="en-US" sz="2400" dirty="0" smtClean="0"/>
              <a:t>omens</a:t>
            </a:r>
          </a:p>
          <a:p>
            <a:endParaRPr lang="en-US" sz="2400"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18</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89095" cy="6858000"/>
            <a:chOff x="-20640" y="0"/>
            <a:chExt cx="2989095" cy="6858000"/>
          </a:xfrm>
        </p:grpSpPr>
        <p:grpSp>
          <p:nvGrpSpPr>
            <p:cNvPr id="15" name="Group 14"/>
            <p:cNvGrpSpPr/>
            <p:nvPr/>
          </p:nvGrpSpPr>
          <p:grpSpPr>
            <a:xfrm>
              <a:off x="-10321" y="0"/>
              <a:ext cx="2978776" cy="6858000"/>
              <a:chOff x="-10321" y="0"/>
              <a:chExt cx="2978776" cy="6858000"/>
            </a:xfrm>
          </p:grpSpPr>
          <p:grpSp>
            <p:nvGrpSpPr>
              <p:cNvPr id="17" name="Group 16"/>
              <p:cNvGrpSpPr/>
              <p:nvPr/>
            </p:nvGrpSpPr>
            <p:grpSpPr>
              <a:xfrm>
                <a:off x="0" y="0"/>
                <a:ext cx="1984782" cy="6858000"/>
                <a:chOff x="5906549" y="795714"/>
                <a:chExt cx="1984782" cy="5036024"/>
              </a:xfrm>
            </p:grpSpPr>
            <p:sp>
              <p:nvSpPr>
                <p:cNvPr id="26"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7" name="TextBox 26"/>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18" name="TextBox 17"/>
              <p:cNvSpPr txBox="1"/>
              <p:nvPr/>
            </p:nvSpPr>
            <p:spPr>
              <a:xfrm>
                <a:off x="-10321" y="4185450"/>
                <a:ext cx="2978776" cy="1077218"/>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rPr>
                  <a:t>STORY OF SANTIAGO</a:t>
                </a:r>
              </a:p>
            </p:txBody>
          </p:sp>
          <p:sp>
            <p:nvSpPr>
              <p:cNvPr id="19" name="TextBox 1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6" name="TextBox 15"/>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spTree>
    <p:extLst>
      <p:ext uri="{BB962C8B-B14F-4D97-AF65-F5344CB8AC3E}">
        <p14:creationId xmlns:p14="http://schemas.microsoft.com/office/powerpoint/2010/main" val="377405873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2121408"/>
            <a:ext cx="7977085" cy="676383"/>
          </a:xfr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a:t>Tangier, a city in northern Morocco</a:t>
            </a:r>
            <a:endParaRPr lang="en-US" sz="2800" dirty="0" smtClean="0"/>
          </a:p>
        </p:txBody>
      </p:sp>
      <p:sp>
        <p:nvSpPr>
          <p:cNvPr id="5" name="Rectangle 2"/>
          <p:cNvSpPr txBox="1">
            <a:spLocks noChangeArrowheads="1"/>
          </p:cNvSpPr>
          <p:nvPr/>
        </p:nvSpPr>
        <p:spPr>
          <a:xfrm>
            <a:off x="3151163" y="101650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a:t>Crystal Merchant</a:t>
            </a:r>
            <a:endParaRPr lang="en-US" dirty="0"/>
          </a:p>
        </p:txBody>
      </p:sp>
      <p:sp>
        <p:nvSpPr>
          <p:cNvPr id="7" name="Content Placeholder 2"/>
          <p:cNvSpPr txBox="1">
            <a:spLocks/>
          </p:cNvSpPr>
          <p:nvPr/>
        </p:nvSpPr>
        <p:spPr>
          <a:xfrm>
            <a:off x="3151161" y="2981097"/>
            <a:ext cx="7977086" cy="31331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400" dirty="0"/>
              <a:t>In desperate need of money, Santiago is hired by a crystal </a:t>
            </a:r>
            <a:r>
              <a:rPr lang="en-US" sz="2400" dirty="0" smtClean="0"/>
              <a:t>merchant.</a:t>
            </a:r>
          </a:p>
          <a:p>
            <a:r>
              <a:rPr lang="en-US" sz="2400" dirty="0"/>
              <a:t>After eleven months and nine days in Tangier, Santiago has earned enough money to buy one hundred and twenty sheep, a return ticket to Andalusia, and a license to import products from Africa</a:t>
            </a:r>
            <a:r>
              <a:rPr lang="en-US" sz="2400" dirty="0" smtClean="0"/>
              <a:t>.</a:t>
            </a:r>
          </a:p>
          <a:p>
            <a:pPr marL="0" indent="0" algn="ctr">
              <a:buNone/>
            </a:pPr>
            <a:r>
              <a:rPr lang="en-US" sz="2400" b="1" dirty="0" smtClean="0"/>
              <a:t>SANTIAGO IS SEEKING HIS PERSONAL LEGEND, WHEREAS THE CRYSTAL MERCHANT IS NOT.</a:t>
            </a:r>
            <a:endParaRPr lang="en-US" sz="2400" b="1"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19</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89095" cy="6858000"/>
            <a:chOff x="-20640" y="0"/>
            <a:chExt cx="2989095" cy="6858000"/>
          </a:xfrm>
        </p:grpSpPr>
        <p:grpSp>
          <p:nvGrpSpPr>
            <p:cNvPr id="15" name="Group 14"/>
            <p:cNvGrpSpPr/>
            <p:nvPr/>
          </p:nvGrpSpPr>
          <p:grpSpPr>
            <a:xfrm>
              <a:off x="-10321" y="0"/>
              <a:ext cx="2978776" cy="6858000"/>
              <a:chOff x="-10321" y="0"/>
              <a:chExt cx="2978776" cy="6858000"/>
            </a:xfrm>
          </p:grpSpPr>
          <p:grpSp>
            <p:nvGrpSpPr>
              <p:cNvPr id="17" name="Group 16"/>
              <p:cNvGrpSpPr/>
              <p:nvPr/>
            </p:nvGrpSpPr>
            <p:grpSpPr>
              <a:xfrm>
                <a:off x="0" y="0"/>
                <a:ext cx="1984782" cy="6858000"/>
                <a:chOff x="5906549" y="795714"/>
                <a:chExt cx="1984782" cy="5036024"/>
              </a:xfrm>
            </p:grpSpPr>
            <p:sp>
              <p:nvSpPr>
                <p:cNvPr id="26"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7" name="TextBox 26"/>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18" name="TextBox 17"/>
              <p:cNvSpPr txBox="1"/>
              <p:nvPr/>
            </p:nvSpPr>
            <p:spPr>
              <a:xfrm>
                <a:off x="-10321" y="4185450"/>
                <a:ext cx="2978776" cy="1077218"/>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rPr>
                  <a:t>STORY OF SANTIAGO</a:t>
                </a:r>
              </a:p>
            </p:txBody>
          </p:sp>
          <p:sp>
            <p:nvSpPr>
              <p:cNvPr id="19" name="TextBox 1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6" name="TextBox 15"/>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spTree>
    <p:extLst>
      <p:ext uri="{BB962C8B-B14F-4D97-AF65-F5344CB8AC3E}">
        <p14:creationId xmlns:p14="http://schemas.microsoft.com/office/powerpoint/2010/main" val="192171860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047164" y="2004946"/>
            <a:ext cx="9867331" cy="2848108"/>
          </a:xfrm>
        </p:spPr>
        <p:txBody>
          <a:bodyPr>
            <a:noAutofit/>
          </a:bodyPr>
          <a:lstStyle/>
          <a:p>
            <a:r>
              <a:rPr lang="en-US" dirty="0" smtClean="0">
                <a:solidFill>
                  <a:srgbClr val="C00000"/>
                </a:solidFill>
              </a:rPr>
              <a:t>ABOUT</a:t>
            </a:r>
            <a:r>
              <a:rPr lang="en-US" sz="14900" dirty="0" smtClean="0">
                <a:solidFill>
                  <a:srgbClr val="C00000"/>
                </a:solidFill>
              </a:rPr>
              <a:t>P</a:t>
            </a:r>
            <a:r>
              <a:rPr lang="en-US" sz="6600" dirty="0" smtClean="0"/>
              <a:t>AULO </a:t>
            </a:r>
            <a:r>
              <a:rPr lang="en-US" sz="14900" dirty="0">
                <a:solidFill>
                  <a:srgbClr val="C00000"/>
                </a:solidFill>
              </a:rPr>
              <a:t>C</a:t>
            </a:r>
            <a:r>
              <a:rPr lang="en-US" sz="6600" dirty="0" smtClean="0"/>
              <a:t>OELHO</a:t>
            </a:r>
            <a:endParaRPr lang="en-US" sz="6600" dirty="0"/>
          </a:p>
        </p:txBody>
      </p:sp>
      <p:sp>
        <p:nvSpPr>
          <p:cNvPr id="3" name="Subtitle 2"/>
          <p:cNvSpPr>
            <a:spLocks noGrp="1"/>
          </p:cNvSpPr>
          <p:nvPr>
            <p:ph type="subTitle" idx="4294967295"/>
          </p:nvPr>
        </p:nvSpPr>
        <p:spPr>
          <a:xfrm>
            <a:off x="2183641" y="4194910"/>
            <a:ext cx="9430603" cy="534987"/>
          </a:xfrm>
          <a:ln/>
        </p:spPr>
        <p:style>
          <a:lnRef idx="2">
            <a:schemeClr val="accent2"/>
          </a:lnRef>
          <a:fillRef idx="1">
            <a:schemeClr val="lt1"/>
          </a:fillRef>
          <a:effectRef idx="0">
            <a:schemeClr val="accent2"/>
          </a:effectRef>
          <a:fontRef idx="minor">
            <a:schemeClr val="dk1"/>
          </a:fontRef>
        </p:style>
        <p:txBody>
          <a:bodyPr>
            <a:noAutofit/>
          </a:bodyPr>
          <a:lstStyle/>
          <a:p>
            <a:pPr marL="0" indent="0" algn="r">
              <a:buNone/>
            </a:pPr>
            <a:r>
              <a:rPr lang="en-US" sz="2400" dirty="0" smtClean="0"/>
              <a:t>Section # </a:t>
            </a:r>
            <a:r>
              <a:rPr lang="en-US" sz="3600" dirty="0" smtClean="0">
                <a:solidFill>
                  <a:srgbClr val="0070C0"/>
                </a:solidFill>
              </a:rPr>
              <a:t>1</a:t>
            </a:r>
            <a:endParaRPr lang="en-US" sz="2400" dirty="0">
              <a:solidFill>
                <a:srgbClr val="0070C0"/>
              </a:solidFill>
            </a:endParaRPr>
          </a:p>
        </p:txBody>
      </p:sp>
      <p:sp>
        <p:nvSpPr>
          <p:cNvPr id="11" name="Rounded Rectangle 10"/>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12" name="TextBox 11"/>
          <p:cNvSpPr txBox="1"/>
          <p:nvPr/>
        </p:nvSpPr>
        <p:spPr>
          <a:xfrm>
            <a:off x="11362006" y="6205954"/>
            <a:ext cx="829994" cy="461665"/>
          </a:xfrm>
          <a:prstGeom prst="rect">
            <a:avLst/>
          </a:prstGeom>
          <a:solidFill>
            <a:schemeClr val="bg1"/>
          </a:solidFill>
        </p:spPr>
        <p:txBody>
          <a:bodyPr wrap="square" rtlCol="0">
            <a:spAutoFit/>
          </a:bodyPr>
          <a:lstStyle/>
          <a:p>
            <a:r>
              <a:rPr lang="en-US" sz="2400" b="1" dirty="0" smtClean="0"/>
              <a:t>1</a:t>
            </a:r>
            <a:endParaRPr lang="en-US" sz="2400" b="1" dirty="0"/>
          </a:p>
        </p:txBody>
      </p:sp>
      <p:grpSp>
        <p:nvGrpSpPr>
          <p:cNvPr id="22" name="Group 21"/>
          <p:cNvGrpSpPr/>
          <p:nvPr/>
        </p:nvGrpSpPr>
        <p:grpSpPr>
          <a:xfrm>
            <a:off x="0" y="0"/>
            <a:ext cx="2005423" cy="6858000"/>
            <a:chOff x="0" y="0"/>
            <a:chExt cx="2005423" cy="6858000"/>
          </a:xfrm>
        </p:grpSpPr>
        <p:grpSp>
          <p:nvGrpSpPr>
            <p:cNvPr id="23" name="Group 22"/>
            <p:cNvGrpSpPr/>
            <p:nvPr/>
          </p:nvGrpSpPr>
          <p:grpSpPr>
            <a:xfrm>
              <a:off x="0" y="0"/>
              <a:ext cx="1995103" cy="6858000"/>
              <a:chOff x="5906549" y="795714"/>
              <a:chExt cx="1995103"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906550" y="1053526"/>
                <a:ext cx="1984782" cy="61022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bg1"/>
                    </a:solidFill>
                    <a:effectLst/>
                    <a:uLnTx/>
                    <a:uFillTx/>
                  </a:rPr>
                  <a:t>PAULO COELHO</a:t>
                </a:r>
              </a:p>
            </p:txBody>
          </p:sp>
          <p:sp>
            <p:nvSpPr>
              <p:cNvPr id="27" name="TextBox 26"/>
              <p:cNvSpPr txBox="1"/>
              <p:nvPr/>
            </p:nvSpPr>
            <p:spPr>
              <a:xfrm>
                <a:off x="5906549" y="2338308"/>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a:solidFill>
                      <a:srgbClr val="FFFF00"/>
                    </a:solidFill>
                  </a:rPr>
                  <a:t>CHARACTERS</a:t>
                </a:r>
              </a:p>
            </p:txBody>
          </p:sp>
          <p:sp>
            <p:nvSpPr>
              <p:cNvPr id="28" name="TextBox 27"/>
              <p:cNvSpPr txBox="1"/>
              <p:nvPr/>
            </p:nvSpPr>
            <p:spPr>
              <a:xfrm>
                <a:off x="5916870" y="3313726"/>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24" name="TextBox 23"/>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
        <p:nvSpPr>
          <p:cNvPr id="4" name="TextBox 3"/>
          <p:cNvSpPr txBox="1"/>
          <p:nvPr/>
        </p:nvSpPr>
        <p:spPr>
          <a:xfrm>
            <a:off x="5049673" y="854439"/>
            <a:ext cx="3090856" cy="969347"/>
          </a:xfrm>
          <a:prstGeom prst="flowChartPunchedTape">
            <a:avLst/>
          </a:prstGeom>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3200" dirty="0" smtClean="0"/>
              <a:t>PART ‘A’</a:t>
            </a:r>
            <a:endParaRPr lang="en-US" sz="3200" dirty="0"/>
          </a:p>
        </p:txBody>
      </p:sp>
    </p:spTree>
    <p:extLst>
      <p:ext uri="{BB962C8B-B14F-4D97-AF65-F5344CB8AC3E}">
        <p14:creationId xmlns:p14="http://schemas.microsoft.com/office/powerpoint/2010/main" val="31033346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220425" y="27008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To be continued…..</a:t>
            </a:r>
            <a:endParaRPr lang="en-US"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20</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89095" cy="6858000"/>
            <a:chOff x="-20640" y="0"/>
            <a:chExt cx="2989095" cy="6858000"/>
          </a:xfrm>
        </p:grpSpPr>
        <p:grpSp>
          <p:nvGrpSpPr>
            <p:cNvPr id="15" name="Group 14"/>
            <p:cNvGrpSpPr/>
            <p:nvPr/>
          </p:nvGrpSpPr>
          <p:grpSpPr>
            <a:xfrm>
              <a:off x="-10321" y="0"/>
              <a:ext cx="2978776" cy="6858000"/>
              <a:chOff x="-10321" y="0"/>
              <a:chExt cx="2978776" cy="6858000"/>
            </a:xfrm>
          </p:grpSpPr>
          <p:grpSp>
            <p:nvGrpSpPr>
              <p:cNvPr id="17" name="Group 16"/>
              <p:cNvGrpSpPr/>
              <p:nvPr/>
            </p:nvGrpSpPr>
            <p:grpSpPr>
              <a:xfrm>
                <a:off x="0" y="0"/>
                <a:ext cx="1984782" cy="6858000"/>
                <a:chOff x="5906549" y="795714"/>
                <a:chExt cx="1984782" cy="5036024"/>
              </a:xfrm>
            </p:grpSpPr>
            <p:sp>
              <p:nvSpPr>
                <p:cNvPr id="26"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7" name="TextBox 26"/>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grpSp>
          <p:sp>
            <p:nvSpPr>
              <p:cNvPr id="18" name="TextBox 17"/>
              <p:cNvSpPr txBox="1"/>
              <p:nvPr/>
            </p:nvSpPr>
            <p:spPr>
              <a:xfrm>
                <a:off x="-10321" y="4185450"/>
                <a:ext cx="2978776" cy="1077218"/>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rPr>
                  <a:t>STORY OF SANTIAGO</a:t>
                </a:r>
              </a:p>
            </p:txBody>
          </p:sp>
          <p:sp>
            <p:nvSpPr>
              <p:cNvPr id="19" name="TextBox 18"/>
              <p:cNvSpPr txBox="1"/>
              <p:nvPr/>
            </p:nvSpPr>
            <p:spPr>
              <a:xfrm>
                <a:off x="0" y="1910896"/>
                <a:ext cx="2005423" cy="64633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CHARACTER</a:t>
                </a:r>
                <a:endParaRPr lang="en-US" b="1" kern="0" dirty="0">
                  <a:solidFill>
                    <a:srgbClr val="FFFF00"/>
                  </a:solidFill>
                </a:endParaRPr>
              </a:p>
              <a:p>
                <a:pPr lvl="0" algn="ctr">
                  <a:defRPr/>
                </a:pPr>
                <a:endParaRPr lang="en-US" b="1" kern="0" dirty="0">
                  <a:solidFill>
                    <a:srgbClr val="FFFF00"/>
                  </a:solidFill>
                </a:endParaRPr>
              </a:p>
            </p:txBody>
          </p:sp>
        </p:grpSp>
        <p:sp>
          <p:nvSpPr>
            <p:cNvPr id="16" name="TextBox 15"/>
            <p:cNvSpPr txBox="1"/>
            <p:nvPr/>
          </p:nvSpPr>
          <p:spPr>
            <a:xfrm>
              <a:off x="-20640" y="3189491"/>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THEME OF BOOK</a:t>
              </a:r>
              <a:endParaRPr lang="en-US" b="1" kern="0" dirty="0">
                <a:solidFill>
                  <a:srgbClr val="FFFF00"/>
                </a:solidFill>
              </a:endParaRP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49" y="1452503"/>
            <a:ext cx="7489493" cy="522877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4432810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688609" y="1823786"/>
            <a:ext cx="9867331" cy="3125009"/>
          </a:xfrm>
        </p:spPr>
        <p:txBody>
          <a:bodyPr>
            <a:noAutofit/>
          </a:bodyPr>
          <a:lstStyle/>
          <a:p>
            <a:r>
              <a:rPr lang="en-US" sz="17900" dirty="0" smtClean="0">
                <a:solidFill>
                  <a:srgbClr val="C00000"/>
                </a:solidFill>
              </a:rPr>
              <a:t>T</a:t>
            </a:r>
            <a:r>
              <a:rPr lang="en-US" sz="7200" dirty="0" smtClean="0"/>
              <a:t>ANGIER, </a:t>
            </a:r>
            <a:r>
              <a:rPr lang="en-US" sz="7200" dirty="0">
                <a:solidFill>
                  <a:srgbClr val="C00000"/>
                </a:solidFill>
              </a:rPr>
              <a:t>A</a:t>
            </a:r>
            <a:r>
              <a:rPr lang="en-US" sz="17900" dirty="0" smtClean="0">
                <a:solidFill>
                  <a:srgbClr val="C00000"/>
                </a:solidFill>
              </a:rPr>
              <a:t> C</a:t>
            </a:r>
            <a:r>
              <a:rPr lang="en-US" sz="7200" dirty="0" smtClean="0"/>
              <a:t>ITY</a:t>
            </a:r>
            <a:endParaRPr lang="en-US" sz="7200" dirty="0"/>
          </a:p>
        </p:txBody>
      </p:sp>
      <p:sp>
        <p:nvSpPr>
          <p:cNvPr id="3" name="Subtitle 2"/>
          <p:cNvSpPr>
            <a:spLocks noGrp="1"/>
          </p:cNvSpPr>
          <p:nvPr>
            <p:ph type="subTitle" idx="4294967295"/>
          </p:nvPr>
        </p:nvSpPr>
        <p:spPr>
          <a:xfrm>
            <a:off x="3070745" y="4276798"/>
            <a:ext cx="8748215" cy="534987"/>
          </a:xfrm>
          <a:ln/>
        </p:spPr>
        <p:style>
          <a:lnRef idx="2">
            <a:schemeClr val="accent2"/>
          </a:lnRef>
          <a:fillRef idx="1">
            <a:schemeClr val="lt1"/>
          </a:fillRef>
          <a:effectRef idx="0">
            <a:schemeClr val="accent2"/>
          </a:effectRef>
          <a:fontRef idx="minor">
            <a:schemeClr val="dk1"/>
          </a:fontRef>
        </p:style>
        <p:txBody>
          <a:bodyPr>
            <a:noAutofit/>
          </a:bodyPr>
          <a:lstStyle/>
          <a:p>
            <a:pPr marL="0" indent="0" algn="r">
              <a:buNone/>
            </a:pPr>
            <a:r>
              <a:rPr lang="en-US" sz="2400" dirty="0" smtClean="0"/>
              <a:t>Section # </a:t>
            </a:r>
            <a:r>
              <a:rPr lang="en-US" sz="3600" dirty="0" smtClean="0">
                <a:solidFill>
                  <a:srgbClr val="0070C0"/>
                </a:solidFill>
              </a:rPr>
              <a:t>1</a:t>
            </a:r>
            <a:endParaRPr lang="en-US" sz="2400" dirty="0">
              <a:solidFill>
                <a:srgbClr val="0070C0"/>
              </a:solidFill>
            </a:endParaRPr>
          </a:p>
        </p:txBody>
      </p:sp>
      <p:sp>
        <p:nvSpPr>
          <p:cNvPr id="11" name="Rounded Rectangle 10"/>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12" name="TextBox 11"/>
          <p:cNvSpPr txBox="1"/>
          <p:nvPr/>
        </p:nvSpPr>
        <p:spPr>
          <a:xfrm>
            <a:off x="11362006" y="6205954"/>
            <a:ext cx="829994" cy="461665"/>
          </a:xfrm>
          <a:prstGeom prst="rect">
            <a:avLst/>
          </a:prstGeom>
          <a:solidFill>
            <a:schemeClr val="bg1"/>
          </a:solidFill>
        </p:spPr>
        <p:txBody>
          <a:bodyPr wrap="square" rtlCol="0">
            <a:spAutoFit/>
          </a:bodyPr>
          <a:lstStyle/>
          <a:p>
            <a:r>
              <a:rPr lang="en-US" sz="2400" b="1" dirty="0" smtClean="0"/>
              <a:t>21</a:t>
            </a:r>
            <a:endParaRPr lang="en-US" sz="2400" b="1" dirty="0"/>
          </a:p>
        </p:txBody>
      </p:sp>
      <p:grpSp>
        <p:nvGrpSpPr>
          <p:cNvPr id="22" name="Group 21"/>
          <p:cNvGrpSpPr/>
          <p:nvPr/>
        </p:nvGrpSpPr>
        <p:grpSpPr>
          <a:xfrm>
            <a:off x="0" y="0"/>
            <a:ext cx="2005423" cy="6858000"/>
            <a:chOff x="0" y="0"/>
            <a:chExt cx="2005423" cy="6858000"/>
          </a:xfrm>
        </p:grpSpPr>
        <p:grpSp>
          <p:nvGrpSpPr>
            <p:cNvPr id="23" name="Group 22"/>
            <p:cNvGrpSpPr/>
            <p:nvPr/>
          </p:nvGrpSpPr>
          <p:grpSpPr>
            <a:xfrm>
              <a:off x="0" y="0"/>
              <a:ext cx="1995103" cy="6858000"/>
              <a:chOff x="5906549" y="795714"/>
              <a:chExt cx="1995103"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906550" y="1053526"/>
                <a:ext cx="1984782" cy="61022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2400" b="1" kern="0" dirty="0">
                    <a:solidFill>
                      <a:schemeClr val="bg1"/>
                    </a:solidFill>
                  </a:rPr>
                  <a:t>TANGIER, A CITY</a:t>
                </a:r>
                <a:endParaRPr kumimoji="0" lang="en-US" sz="2400" b="1" i="0" u="none" strike="noStrike" kern="0" cap="none" spc="0" normalizeH="0" baseline="0" noProof="0" dirty="0" smtClean="0">
                  <a:ln>
                    <a:noFill/>
                  </a:ln>
                  <a:solidFill>
                    <a:schemeClr val="bg1"/>
                  </a:solidFill>
                  <a:effectLst/>
                  <a:uLnTx/>
                  <a:uFillTx/>
                </a:endParaRPr>
              </a:p>
            </p:txBody>
          </p:sp>
          <p:sp>
            <p:nvSpPr>
              <p:cNvPr id="27" name="TextBox 26"/>
              <p:cNvSpPr txBox="1"/>
              <p:nvPr/>
            </p:nvSpPr>
            <p:spPr>
              <a:xfrm>
                <a:off x="5906549" y="2338308"/>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lang="en-US" b="1" kern="0" dirty="0">
                  <a:solidFill>
                    <a:srgbClr val="FFFF00"/>
                  </a:solidFill>
                </a:endParaRPr>
              </a:p>
            </p:txBody>
          </p:sp>
          <p:sp>
            <p:nvSpPr>
              <p:cNvPr id="28" name="TextBox 27"/>
              <p:cNvSpPr txBox="1"/>
              <p:nvPr/>
            </p:nvSpPr>
            <p:spPr>
              <a:xfrm>
                <a:off x="5916870" y="3313726"/>
                <a:ext cx="1984782" cy="2486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CARAVAN</a:t>
                </a:r>
                <a:endParaRPr lang="en-US" sz="1600" b="1" kern="0" dirty="0">
                  <a:solidFill>
                    <a:srgbClr val="FFFF00"/>
                  </a:solidFill>
                </a:endParaRPr>
              </a:p>
            </p:txBody>
          </p:sp>
        </p:grpSp>
        <p:sp>
          <p:nvSpPr>
            <p:cNvPr id="24" name="TextBox 23"/>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
        <p:nvSpPr>
          <p:cNvPr id="4" name="TextBox 3"/>
          <p:cNvSpPr txBox="1"/>
          <p:nvPr/>
        </p:nvSpPr>
        <p:spPr>
          <a:xfrm>
            <a:off x="5049673" y="854439"/>
            <a:ext cx="3090856" cy="969347"/>
          </a:xfrm>
          <a:prstGeom prst="flowChartPunchedTape">
            <a:avLst/>
          </a:prstGeom>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3200" dirty="0" smtClean="0"/>
              <a:t>PART ‘B’</a:t>
            </a:r>
            <a:endParaRPr lang="en-US" sz="3200" dirty="0"/>
          </a:p>
        </p:txBody>
      </p:sp>
    </p:spTree>
    <p:extLst>
      <p:ext uri="{BB962C8B-B14F-4D97-AF65-F5344CB8AC3E}">
        <p14:creationId xmlns:p14="http://schemas.microsoft.com/office/powerpoint/2010/main" val="141536867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2100172"/>
            <a:ext cx="7977085" cy="1871327"/>
          </a:xfrm>
          <a:prstGeom prst="roundRect">
            <a:avLst/>
          </a:prstGeom>
        </p:spPr>
        <p:style>
          <a:lnRef idx="3">
            <a:schemeClr val="lt1"/>
          </a:lnRef>
          <a:fillRef idx="1">
            <a:schemeClr val="dk1"/>
          </a:fillRef>
          <a:effectRef idx="1">
            <a:schemeClr val="dk1"/>
          </a:effectRef>
          <a:fontRef idx="minor">
            <a:schemeClr val="lt1"/>
          </a:fontRef>
        </p:style>
        <p:txBody>
          <a:bodyPr>
            <a:normAutofit fontScale="92500" lnSpcReduction="10000"/>
          </a:bodyPr>
          <a:lstStyle/>
          <a:p>
            <a:pPr marL="0" indent="0" algn="ctr">
              <a:buNone/>
            </a:pPr>
            <a:r>
              <a:rPr lang="en-US" sz="2800" dirty="0" smtClean="0"/>
              <a:t>A </a:t>
            </a:r>
            <a:r>
              <a:rPr lang="en-US" sz="2800" dirty="0"/>
              <a:t>man he meets in a bar swindles him out of all his </a:t>
            </a:r>
            <a:r>
              <a:rPr lang="en-US" sz="2800" dirty="0" smtClean="0"/>
              <a:t>money</a:t>
            </a:r>
          </a:p>
          <a:p>
            <a:pPr marL="0" indent="0" algn="ctr">
              <a:buNone/>
            </a:pPr>
            <a:r>
              <a:rPr lang="en-US" sz="2800" dirty="0"/>
              <a:t>In desperate need of money, Santiago is hired by a crystal </a:t>
            </a:r>
            <a:r>
              <a:rPr lang="en-US" sz="2800" dirty="0" smtClean="0"/>
              <a:t>merchant</a:t>
            </a:r>
          </a:p>
          <a:p>
            <a:pPr marL="0" indent="0" algn="ctr">
              <a:buNone/>
            </a:pPr>
            <a:endParaRPr lang="en-US" sz="2800" dirty="0" smtClean="0"/>
          </a:p>
        </p:txBody>
      </p:sp>
      <p:sp>
        <p:nvSpPr>
          <p:cNvPr id="5" name="Rectangle 2"/>
          <p:cNvSpPr txBox="1">
            <a:spLocks noChangeArrowheads="1"/>
          </p:cNvSpPr>
          <p:nvPr/>
        </p:nvSpPr>
        <p:spPr>
          <a:xfrm>
            <a:off x="3151163" y="750628"/>
            <a:ext cx="7977085" cy="1187476"/>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4400" dirty="0"/>
              <a:t>Crystal Merchant Episode</a:t>
            </a:r>
          </a:p>
        </p:txBody>
      </p:sp>
      <p:sp>
        <p:nvSpPr>
          <p:cNvPr id="7" name="Content Placeholder 2"/>
          <p:cNvSpPr txBox="1">
            <a:spLocks/>
          </p:cNvSpPr>
          <p:nvPr/>
        </p:nvSpPr>
        <p:spPr>
          <a:xfrm>
            <a:off x="3151161" y="4046484"/>
            <a:ext cx="7977086" cy="2724432"/>
          </a:xfrm>
          <a:prstGeom prst="snip2Diag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400" dirty="0" smtClean="0"/>
              <a:t>He </a:t>
            </a:r>
            <a:r>
              <a:rPr lang="en-US" sz="2400" dirty="0"/>
              <a:t>learns first is that people deceive themselves about the world and the way it works</a:t>
            </a:r>
            <a:r>
              <a:rPr lang="en-US" sz="2400" dirty="0" smtClean="0"/>
              <a:t>.</a:t>
            </a:r>
          </a:p>
          <a:p>
            <a:r>
              <a:rPr lang="en-US" sz="2400" dirty="0"/>
              <a:t>Santiago learns that he can continue to be a passive receiver of the events of his </a:t>
            </a:r>
            <a:r>
              <a:rPr lang="en-US" sz="2400" dirty="0" smtClean="0"/>
              <a:t>life.</a:t>
            </a:r>
          </a:p>
          <a:p>
            <a:r>
              <a:rPr lang="en-US" sz="2400" dirty="0"/>
              <a:t>Santiago's realization </a:t>
            </a:r>
            <a:r>
              <a:rPr lang="en-US" sz="2400" dirty="0" smtClean="0"/>
              <a:t>that </a:t>
            </a:r>
            <a:r>
              <a:rPr lang="en-US" sz="2400" dirty="0"/>
              <a:t>he should see the world as it is, rather than how he wants it to </a:t>
            </a:r>
            <a:r>
              <a:rPr lang="en-US" sz="2400" dirty="0" smtClean="0"/>
              <a:t>be.</a:t>
            </a:r>
            <a:endParaRPr lang="en-US" sz="2400"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22</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5" name="Group 14"/>
          <p:cNvGrpSpPr/>
          <p:nvPr/>
        </p:nvGrpSpPr>
        <p:grpSpPr>
          <a:xfrm>
            <a:off x="0" y="0"/>
            <a:ext cx="2893325" cy="6858000"/>
            <a:chOff x="0" y="0"/>
            <a:chExt cx="2893325" cy="6858000"/>
          </a:xfrm>
        </p:grpSpPr>
        <p:grpSp>
          <p:nvGrpSpPr>
            <p:cNvPr id="16" name="Group 15"/>
            <p:cNvGrpSpPr/>
            <p:nvPr/>
          </p:nvGrpSpPr>
          <p:grpSpPr>
            <a:xfrm>
              <a:off x="0" y="0"/>
              <a:ext cx="2893325" cy="6858000"/>
              <a:chOff x="5906549" y="795714"/>
              <a:chExt cx="2893325" cy="5036024"/>
            </a:xfrm>
          </p:grpSpPr>
          <p:sp>
            <p:nvSpPr>
              <p:cNvPr id="18"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9" name="TextBox 18"/>
              <p:cNvSpPr txBox="1"/>
              <p:nvPr/>
            </p:nvSpPr>
            <p:spPr>
              <a:xfrm>
                <a:off x="5906549" y="1053526"/>
                <a:ext cx="2893325" cy="97183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a:solidFill>
                      <a:schemeClr val="bg1"/>
                    </a:solidFill>
                  </a:rPr>
                  <a:t>TANGIER, A CITY</a:t>
                </a:r>
              </a:p>
            </p:txBody>
          </p:sp>
          <p:sp>
            <p:nvSpPr>
              <p:cNvPr id="21" name="TextBox 20"/>
              <p:cNvSpPr txBox="1"/>
              <p:nvPr/>
            </p:nvSpPr>
            <p:spPr>
              <a:xfrm>
                <a:off x="5906549" y="2338308"/>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lang="en-US" b="1" kern="0" dirty="0">
                  <a:solidFill>
                    <a:srgbClr val="FFFF00"/>
                  </a:solidFill>
                </a:endParaRPr>
              </a:p>
            </p:txBody>
          </p:sp>
          <p:sp>
            <p:nvSpPr>
              <p:cNvPr id="22" name="TextBox 21"/>
              <p:cNvSpPr txBox="1"/>
              <p:nvPr/>
            </p:nvSpPr>
            <p:spPr>
              <a:xfrm>
                <a:off x="5916870" y="3313726"/>
                <a:ext cx="1984782" cy="2486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CARAVAN</a:t>
                </a:r>
                <a:endParaRPr lang="en-US" sz="1600" b="1" kern="0" dirty="0">
                  <a:solidFill>
                    <a:srgbClr val="FFFF00"/>
                  </a:solidFill>
                </a:endParaRPr>
              </a:p>
            </p:txBody>
          </p:sp>
        </p:grpSp>
        <p:sp>
          <p:nvSpPr>
            <p:cNvPr id="17" name="TextBox 16"/>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385195686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2100171"/>
            <a:ext cx="7977085" cy="4583617"/>
          </a:xfrm>
          <a:prstGeom prst="roundRect">
            <a:avLst/>
          </a:prstGeom>
        </p:spPr>
        <p:style>
          <a:lnRef idx="3">
            <a:schemeClr val="lt1"/>
          </a:lnRef>
          <a:fillRef idx="1">
            <a:schemeClr val="dk1"/>
          </a:fillRef>
          <a:effectRef idx="1">
            <a:schemeClr val="dk1"/>
          </a:effectRef>
          <a:fontRef idx="minor">
            <a:schemeClr val="lt1"/>
          </a:fontRef>
        </p:style>
        <p:txBody>
          <a:bodyPr>
            <a:normAutofit fontScale="92500"/>
          </a:bodyPr>
          <a:lstStyle/>
          <a:p>
            <a:pPr marL="0" indent="0" algn="ctr">
              <a:buNone/>
            </a:pPr>
            <a:r>
              <a:rPr lang="en-US" sz="2800" dirty="0"/>
              <a:t>Santiago offers to build a display case for the </a:t>
            </a:r>
            <a:r>
              <a:rPr lang="en-US" sz="2800" dirty="0" smtClean="0"/>
              <a:t>crystal</a:t>
            </a:r>
          </a:p>
          <a:p>
            <a:pPr marL="0" indent="0" algn="ctr">
              <a:buNone/>
            </a:pPr>
            <a:r>
              <a:rPr lang="en-US" sz="2800" dirty="0"/>
              <a:t>Santiago responds that business has improved since he began working at the </a:t>
            </a:r>
            <a:r>
              <a:rPr lang="en-US" sz="2800" dirty="0" smtClean="0"/>
              <a:t>store</a:t>
            </a:r>
          </a:p>
          <a:p>
            <a:pPr marL="0" indent="0" algn="ctr">
              <a:buNone/>
            </a:pPr>
            <a:r>
              <a:rPr lang="en-US" sz="2800" dirty="0" smtClean="0"/>
              <a:t>He </a:t>
            </a:r>
            <a:r>
              <a:rPr lang="en-US" sz="2800" dirty="0"/>
              <a:t>has learned to speak </a:t>
            </a:r>
            <a:r>
              <a:rPr lang="en-US" sz="2800" dirty="0" smtClean="0"/>
              <a:t>Arabic. Now he </a:t>
            </a:r>
            <a:r>
              <a:rPr lang="en-US" sz="2800" dirty="0"/>
              <a:t>can trade with the Arabs in Tangier or in </a:t>
            </a:r>
            <a:r>
              <a:rPr lang="en-US" sz="2800" dirty="0" smtClean="0"/>
              <a:t>Spain</a:t>
            </a:r>
          </a:p>
          <a:p>
            <a:pPr marL="0" indent="0" algn="ctr">
              <a:buNone/>
            </a:pPr>
            <a:r>
              <a:rPr lang="en-US" sz="2800" dirty="0"/>
              <a:t>Santiago suggests to the crystal merchant that they sell tea and serve it in the </a:t>
            </a:r>
            <a:r>
              <a:rPr lang="en-US" sz="2800" dirty="0" smtClean="0"/>
              <a:t>crystal.</a:t>
            </a:r>
          </a:p>
        </p:txBody>
      </p:sp>
      <p:sp>
        <p:nvSpPr>
          <p:cNvPr id="5" name="Rectangle 2"/>
          <p:cNvSpPr txBox="1">
            <a:spLocks noChangeArrowheads="1"/>
          </p:cNvSpPr>
          <p:nvPr/>
        </p:nvSpPr>
        <p:spPr>
          <a:xfrm>
            <a:off x="3151163" y="101650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4400" dirty="0"/>
              <a:t>crystal merchant's shop</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23</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0" y="0"/>
            <a:ext cx="2893325" cy="6858000"/>
            <a:chOff x="0" y="0"/>
            <a:chExt cx="2893325" cy="6858000"/>
          </a:xfrm>
        </p:grpSpPr>
        <p:grpSp>
          <p:nvGrpSpPr>
            <p:cNvPr id="15" name="Group 14"/>
            <p:cNvGrpSpPr/>
            <p:nvPr/>
          </p:nvGrpSpPr>
          <p:grpSpPr>
            <a:xfrm>
              <a:off x="0" y="0"/>
              <a:ext cx="2893325" cy="6858000"/>
              <a:chOff x="5906549" y="795714"/>
              <a:chExt cx="2893325"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906549" y="1053526"/>
                <a:ext cx="2893325" cy="97183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a:solidFill>
                      <a:schemeClr val="bg1"/>
                    </a:solidFill>
                  </a:rPr>
                  <a:t>TANGIER, A CITY</a:t>
                </a:r>
              </a:p>
            </p:txBody>
          </p:sp>
          <p:sp>
            <p:nvSpPr>
              <p:cNvPr id="19" name="TextBox 18"/>
              <p:cNvSpPr txBox="1"/>
              <p:nvPr/>
            </p:nvSpPr>
            <p:spPr>
              <a:xfrm>
                <a:off x="5906549" y="2338308"/>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lang="en-US" b="1" kern="0" dirty="0">
                  <a:solidFill>
                    <a:srgbClr val="FFFF00"/>
                  </a:solidFill>
                </a:endParaRPr>
              </a:p>
            </p:txBody>
          </p:sp>
          <p:sp>
            <p:nvSpPr>
              <p:cNvPr id="21" name="TextBox 20"/>
              <p:cNvSpPr txBox="1"/>
              <p:nvPr/>
            </p:nvSpPr>
            <p:spPr>
              <a:xfrm>
                <a:off x="5916870" y="3313726"/>
                <a:ext cx="1984782" cy="2486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CARAVAN</a:t>
                </a:r>
                <a:endParaRPr lang="en-US" sz="1600" b="1" kern="0" dirty="0">
                  <a:solidFill>
                    <a:srgbClr val="FFFF00"/>
                  </a:solidFill>
                </a:endParaRPr>
              </a:p>
            </p:txBody>
          </p:sp>
        </p:grpSp>
        <p:sp>
          <p:nvSpPr>
            <p:cNvPr id="16" name="TextBox 15"/>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398081710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863859"/>
            <a:ext cx="7977085" cy="2473656"/>
          </a:xfrm>
          <a:prstGeom prst="roundRect">
            <a:avLst/>
          </a:prstGeo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a:t>After eleven months and nine days in Tangier, Santiago has earned enough money to buy one hundred and twenty sheep, a return ticket to Andalusia, and a license to import products from </a:t>
            </a:r>
            <a:r>
              <a:rPr lang="en-US" sz="2800" dirty="0" smtClean="0"/>
              <a:t>Africa.</a:t>
            </a:r>
          </a:p>
        </p:txBody>
      </p:sp>
      <p:sp>
        <p:nvSpPr>
          <p:cNvPr id="7" name="Content Placeholder 2"/>
          <p:cNvSpPr txBox="1">
            <a:spLocks/>
          </p:cNvSpPr>
          <p:nvPr/>
        </p:nvSpPr>
        <p:spPr>
          <a:xfrm>
            <a:off x="3151162" y="3411056"/>
            <a:ext cx="7977086" cy="3446944"/>
          </a:xfrm>
          <a:prstGeom prst="snip2Diag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pPr>
              <a:buFont typeface="Wingdings" panose="05000000000000000000" pitchFamily="2" charset="2"/>
              <a:buChar char="ü"/>
            </a:pPr>
            <a:r>
              <a:rPr lang="en-US" sz="2400" dirty="0" smtClean="0"/>
              <a:t> The </a:t>
            </a:r>
            <a:r>
              <a:rPr lang="en-US" sz="2400" dirty="0"/>
              <a:t>merchant tells Santiago </a:t>
            </a:r>
            <a:r>
              <a:rPr lang="en-US" sz="2400" b="1" i="1" dirty="0" smtClean="0"/>
              <a:t>“. </a:t>
            </a:r>
            <a:r>
              <a:rPr lang="en-US" sz="2400" b="1" i="1" dirty="0"/>
              <a:t>. . you know that I'm not going to go to Mecca. Just as you know that you're not going to buy your </a:t>
            </a:r>
            <a:r>
              <a:rPr lang="en-US" sz="2400" b="1" i="1" dirty="0" smtClean="0"/>
              <a:t>sheep</a:t>
            </a:r>
            <a:r>
              <a:rPr lang="en-US" sz="2400" dirty="0" smtClean="0"/>
              <a:t>.”</a:t>
            </a:r>
          </a:p>
          <a:p>
            <a:pPr>
              <a:buFont typeface="Wingdings" panose="05000000000000000000" pitchFamily="2" charset="2"/>
              <a:buChar char="ü"/>
            </a:pPr>
            <a:r>
              <a:rPr lang="en-US" sz="2400" dirty="0"/>
              <a:t>Santiago is seeking his Personal </a:t>
            </a:r>
            <a:r>
              <a:rPr lang="en-US" sz="2400" dirty="0" smtClean="0"/>
              <a:t>Legend</a:t>
            </a:r>
          </a:p>
          <a:p>
            <a:pPr>
              <a:buFont typeface="Wingdings" panose="05000000000000000000" pitchFamily="2" charset="2"/>
              <a:buChar char="ü"/>
            </a:pPr>
            <a:r>
              <a:rPr lang="en-US" sz="2400" dirty="0"/>
              <a:t>The Arabic word </a:t>
            </a:r>
            <a:r>
              <a:rPr lang="en-US" sz="2400" i="1" dirty="0" err="1"/>
              <a:t>maktub</a:t>
            </a:r>
            <a:r>
              <a:rPr lang="en-US" sz="2400" dirty="0"/>
              <a:t> </a:t>
            </a:r>
            <a:r>
              <a:rPr lang="en-US" sz="2400" dirty="0" smtClean="0"/>
              <a:t>means </a:t>
            </a:r>
            <a:r>
              <a:rPr lang="en-US" sz="2400" dirty="0"/>
              <a:t>"it is </a:t>
            </a:r>
            <a:r>
              <a:rPr lang="en-US" sz="2400" dirty="0" smtClean="0"/>
              <a:t>written”</a:t>
            </a:r>
          </a:p>
          <a:p>
            <a:pPr>
              <a:buFont typeface="Wingdings" panose="05000000000000000000" pitchFamily="2" charset="2"/>
              <a:buChar char="ü"/>
            </a:pPr>
            <a:r>
              <a:rPr lang="en-US" sz="2400" dirty="0"/>
              <a:t>Coelho offers readers the character of the crystal merchant as an example of how not to </a:t>
            </a:r>
            <a:r>
              <a:rPr lang="en-US" sz="2400" dirty="0" smtClean="0"/>
              <a:t>live.</a:t>
            </a:r>
            <a:endParaRPr lang="en-US" sz="2400"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24</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26" name="Group 25"/>
          <p:cNvGrpSpPr/>
          <p:nvPr/>
        </p:nvGrpSpPr>
        <p:grpSpPr>
          <a:xfrm>
            <a:off x="0" y="0"/>
            <a:ext cx="2893325" cy="6858000"/>
            <a:chOff x="0" y="0"/>
            <a:chExt cx="2893325" cy="6858000"/>
          </a:xfrm>
        </p:grpSpPr>
        <p:grpSp>
          <p:nvGrpSpPr>
            <p:cNvPr id="27" name="Group 26"/>
            <p:cNvGrpSpPr/>
            <p:nvPr/>
          </p:nvGrpSpPr>
          <p:grpSpPr>
            <a:xfrm>
              <a:off x="0" y="0"/>
              <a:ext cx="2893325" cy="6858000"/>
              <a:chOff x="5906549" y="795714"/>
              <a:chExt cx="2893325" cy="5036024"/>
            </a:xfrm>
          </p:grpSpPr>
          <p:sp>
            <p:nvSpPr>
              <p:cNvPr id="29"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0" name="TextBox 29"/>
              <p:cNvSpPr txBox="1"/>
              <p:nvPr/>
            </p:nvSpPr>
            <p:spPr>
              <a:xfrm>
                <a:off x="5906549" y="1053526"/>
                <a:ext cx="2893325" cy="97183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a:solidFill>
                      <a:schemeClr val="bg1"/>
                    </a:solidFill>
                  </a:rPr>
                  <a:t>TANGIER, A CITY</a:t>
                </a:r>
              </a:p>
            </p:txBody>
          </p:sp>
          <p:sp>
            <p:nvSpPr>
              <p:cNvPr id="37" name="TextBox 36"/>
              <p:cNvSpPr txBox="1"/>
              <p:nvPr/>
            </p:nvSpPr>
            <p:spPr>
              <a:xfrm>
                <a:off x="5906549" y="2338308"/>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lang="en-US" b="1" kern="0" dirty="0">
                  <a:solidFill>
                    <a:srgbClr val="FFFF00"/>
                  </a:solidFill>
                </a:endParaRPr>
              </a:p>
            </p:txBody>
          </p:sp>
          <p:sp>
            <p:nvSpPr>
              <p:cNvPr id="38" name="TextBox 37"/>
              <p:cNvSpPr txBox="1"/>
              <p:nvPr/>
            </p:nvSpPr>
            <p:spPr>
              <a:xfrm>
                <a:off x="5916870" y="3313726"/>
                <a:ext cx="1984782" cy="2486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CARAVAN</a:t>
                </a:r>
                <a:endParaRPr lang="en-US" sz="1600" b="1" kern="0" dirty="0">
                  <a:solidFill>
                    <a:srgbClr val="FFFF00"/>
                  </a:solidFill>
                </a:endParaRPr>
              </a:p>
            </p:txBody>
          </p:sp>
        </p:grpSp>
        <p:sp>
          <p:nvSpPr>
            <p:cNvPr id="28" name="TextBox 27"/>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2278434056"/>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688609" y="1665027"/>
            <a:ext cx="9867331" cy="3283768"/>
          </a:xfrm>
        </p:spPr>
        <p:txBody>
          <a:bodyPr>
            <a:noAutofit/>
          </a:bodyPr>
          <a:lstStyle/>
          <a:p>
            <a:r>
              <a:rPr lang="en-US" sz="17900" dirty="0" smtClean="0">
                <a:solidFill>
                  <a:srgbClr val="C00000"/>
                </a:solidFill>
              </a:rPr>
              <a:t>E</a:t>
            </a:r>
            <a:r>
              <a:rPr lang="en-US" sz="7200" dirty="0" smtClean="0"/>
              <a:t>NGLISH </a:t>
            </a:r>
            <a:r>
              <a:rPr lang="en-US" sz="17900" dirty="0" smtClean="0">
                <a:solidFill>
                  <a:srgbClr val="C00000"/>
                </a:solidFill>
              </a:rPr>
              <a:t>M</a:t>
            </a:r>
            <a:r>
              <a:rPr lang="en-US" sz="7200" dirty="0" smtClean="0"/>
              <a:t>AN</a:t>
            </a:r>
            <a:endParaRPr lang="en-US" sz="7200" dirty="0"/>
          </a:p>
        </p:txBody>
      </p:sp>
      <p:sp>
        <p:nvSpPr>
          <p:cNvPr id="3" name="Subtitle 2"/>
          <p:cNvSpPr>
            <a:spLocks noGrp="1"/>
          </p:cNvSpPr>
          <p:nvPr>
            <p:ph type="subTitle" idx="4294967295"/>
          </p:nvPr>
        </p:nvSpPr>
        <p:spPr>
          <a:xfrm>
            <a:off x="2975212" y="4194910"/>
            <a:ext cx="8243248" cy="534987"/>
          </a:xfrm>
          <a:ln/>
        </p:spPr>
        <p:style>
          <a:lnRef idx="2">
            <a:schemeClr val="accent2"/>
          </a:lnRef>
          <a:fillRef idx="1">
            <a:schemeClr val="lt1"/>
          </a:fillRef>
          <a:effectRef idx="0">
            <a:schemeClr val="accent2"/>
          </a:effectRef>
          <a:fontRef idx="minor">
            <a:schemeClr val="dk1"/>
          </a:fontRef>
        </p:style>
        <p:txBody>
          <a:bodyPr>
            <a:noAutofit/>
          </a:bodyPr>
          <a:lstStyle/>
          <a:p>
            <a:pPr marL="0" indent="0" algn="r">
              <a:buNone/>
            </a:pPr>
            <a:r>
              <a:rPr lang="en-US" sz="2400" dirty="0" smtClean="0"/>
              <a:t>Section # </a:t>
            </a:r>
            <a:r>
              <a:rPr lang="en-US" sz="3600" dirty="0" smtClean="0">
                <a:solidFill>
                  <a:srgbClr val="0070C0"/>
                </a:solidFill>
              </a:rPr>
              <a:t>2</a:t>
            </a:r>
            <a:endParaRPr lang="en-US" sz="2400" dirty="0">
              <a:solidFill>
                <a:srgbClr val="0070C0"/>
              </a:solidFill>
            </a:endParaRPr>
          </a:p>
        </p:txBody>
      </p:sp>
      <p:sp>
        <p:nvSpPr>
          <p:cNvPr id="11" name="Rounded Rectangle 10"/>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12" name="TextBox 11"/>
          <p:cNvSpPr txBox="1"/>
          <p:nvPr/>
        </p:nvSpPr>
        <p:spPr>
          <a:xfrm>
            <a:off x="11362006" y="6205954"/>
            <a:ext cx="829994" cy="461665"/>
          </a:xfrm>
          <a:prstGeom prst="rect">
            <a:avLst/>
          </a:prstGeom>
          <a:solidFill>
            <a:schemeClr val="bg1"/>
          </a:solidFill>
        </p:spPr>
        <p:txBody>
          <a:bodyPr wrap="square" rtlCol="0">
            <a:spAutoFit/>
          </a:bodyPr>
          <a:lstStyle/>
          <a:p>
            <a:r>
              <a:rPr lang="en-US" sz="2400" b="1" dirty="0" smtClean="0"/>
              <a:t>25</a:t>
            </a:r>
            <a:endParaRPr lang="en-US" sz="2400" b="1" dirty="0"/>
          </a:p>
        </p:txBody>
      </p:sp>
      <p:grpSp>
        <p:nvGrpSpPr>
          <p:cNvPr id="22" name="Group 21"/>
          <p:cNvGrpSpPr/>
          <p:nvPr/>
        </p:nvGrpSpPr>
        <p:grpSpPr>
          <a:xfrm>
            <a:off x="-20640" y="0"/>
            <a:ext cx="2026063" cy="6858000"/>
            <a:chOff x="-20640" y="0"/>
            <a:chExt cx="2026063" cy="6858000"/>
          </a:xfrm>
        </p:grpSpPr>
        <p:grpSp>
          <p:nvGrpSpPr>
            <p:cNvPr id="23" name="Group 22"/>
            <p:cNvGrpSpPr/>
            <p:nvPr/>
          </p:nvGrpSpPr>
          <p:grpSpPr>
            <a:xfrm>
              <a:off x="-20640" y="0"/>
              <a:ext cx="2015743" cy="6858000"/>
              <a:chOff x="5885909" y="795714"/>
              <a:chExt cx="2015743"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885909" y="2259112"/>
                <a:ext cx="1984782" cy="61022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2400" b="1" kern="0" dirty="0" smtClean="0">
                    <a:solidFill>
                      <a:schemeClr val="bg1"/>
                    </a:solidFill>
                  </a:rPr>
                  <a:t>ENGLISH MAN</a:t>
                </a:r>
                <a:endParaRPr kumimoji="0" lang="en-US" sz="2400" b="1" i="0" u="none" strike="noStrike" kern="0" cap="none" spc="0" normalizeH="0" baseline="0" noProof="0" dirty="0" smtClean="0">
                  <a:ln>
                    <a:noFill/>
                  </a:ln>
                  <a:solidFill>
                    <a:schemeClr val="bg1"/>
                  </a:solidFill>
                  <a:effectLst/>
                  <a:uLnTx/>
                  <a:uFillTx/>
                </a:endParaRPr>
              </a:p>
            </p:txBody>
          </p:sp>
          <p:sp>
            <p:nvSpPr>
              <p:cNvPr id="27" name="TextBox 26"/>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8" name="TextBox 27"/>
              <p:cNvSpPr txBox="1"/>
              <p:nvPr/>
            </p:nvSpPr>
            <p:spPr>
              <a:xfrm>
                <a:off x="5916870" y="3313726"/>
                <a:ext cx="1984782" cy="2486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CARAVAN</a:t>
                </a:r>
                <a:endParaRPr lang="en-US" sz="1600" b="1" kern="0" dirty="0">
                  <a:solidFill>
                    <a:srgbClr val="FFFF00"/>
                  </a:solidFill>
                </a:endParaRPr>
              </a:p>
            </p:txBody>
          </p:sp>
        </p:grpSp>
        <p:sp>
          <p:nvSpPr>
            <p:cNvPr id="24" name="TextBox 23"/>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376879146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7471" y="1241946"/>
            <a:ext cx="7977085" cy="4872251"/>
          </a:xfrm>
          <a:prstGeom prst="roundRect">
            <a:avLst/>
          </a:prstGeo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smtClean="0"/>
              <a:t>In search of one </a:t>
            </a:r>
            <a:r>
              <a:rPr lang="en-US" sz="2800" dirty="0"/>
              <a:t>true language of the </a:t>
            </a:r>
            <a:r>
              <a:rPr lang="en-US" sz="2800" dirty="0" smtClean="0"/>
              <a:t>universe.</a:t>
            </a:r>
          </a:p>
          <a:p>
            <a:pPr marL="0" indent="0" algn="ctr">
              <a:buNone/>
            </a:pPr>
            <a:r>
              <a:rPr lang="en-US" sz="2800" dirty="0"/>
              <a:t>he awaits the departure of a caravan for </a:t>
            </a:r>
            <a:r>
              <a:rPr lang="en-US" sz="2800" dirty="0" smtClean="0"/>
              <a:t>Egypt</a:t>
            </a:r>
          </a:p>
          <a:p>
            <a:pPr marL="0" indent="0" algn="ctr">
              <a:buNone/>
            </a:pPr>
            <a:r>
              <a:rPr lang="en-US" sz="2800" dirty="0"/>
              <a:t>He hopes to travel through the Sahara desert to the Al-</a:t>
            </a:r>
            <a:r>
              <a:rPr lang="en-US" sz="2800" dirty="0" err="1"/>
              <a:t>Fayoum</a:t>
            </a:r>
            <a:r>
              <a:rPr lang="en-US" sz="2800" dirty="0"/>
              <a:t> oasis on the way there, reportedly the home of a two-hundred-year-old alchemist who can turn any metal into gold.</a:t>
            </a:r>
            <a:endParaRPr lang="en-US" sz="2800" dirty="0" smtClean="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26</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1" y="0"/>
            <a:ext cx="2938043" cy="6858000"/>
            <a:chOff x="-20641" y="0"/>
            <a:chExt cx="2938043" cy="6858000"/>
          </a:xfrm>
        </p:grpSpPr>
        <p:grpSp>
          <p:nvGrpSpPr>
            <p:cNvPr id="15" name="Group 14"/>
            <p:cNvGrpSpPr/>
            <p:nvPr/>
          </p:nvGrpSpPr>
          <p:grpSpPr>
            <a:xfrm>
              <a:off x="-20641" y="0"/>
              <a:ext cx="2938043" cy="6858000"/>
              <a:chOff x="5885908" y="795714"/>
              <a:chExt cx="2938043"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8" y="1944956"/>
                <a:ext cx="2938043" cy="97183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ENGLISH MAN</a:t>
                </a:r>
                <a:endParaRPr kumimoji="0" lang="en-US" sz="4000" b="1" i="0" u="none" strike="noStrike" kern="0" cap="none" spc="0" normalizeH="0" baseline="0" noProof="0" dirty="0" smtClean="0">
                  <a:ln>
                    <a:noFill/>
                  </a:ln>
                  <a:solidFill>
                    <a:schemeClr val="bg1"/>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70" y="3313726"/>
                <a:ext cx="1984782" cy="2486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CARAVAN</a:t>
                </a:r>
                <a:endParaRPr lang="en-US" sz="1600" b="1" kern="0" dirty="0">
                  <a:solidFill>
                    <a:srgbClr val="FFFF00"/>
                  </a:solidFill>
                </a:endParaRPr>
              </a:p>
            </p:txBody>
          </p:sp>
        </p:grpSp>
        <p:sp>
          <p:nvSpPr>
            <p:cNvPr id="16" name="TextBox 15"/>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6739495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480179" y="1214651"/>
            <a:ext cx="9075761" cy="3734144"/>
          </a:xfrm>
        </p:spPr>
        <p:txBody>
          <a:bodyPr>
            <a:noAutofit/>
          </a:bodyPr>
          <a:lstStyle/>
          <a:p>
            <a:r>
              <a:rPr lang="en-US" sz="21500" dirty="0" smtClean="0">
                <a:solidFill>
                  <a:srgbClr val="C00000"/>
                </a:solidFill>
              </a:rPr>
              <a:t>C</a:t>
            </a:r>
            <a:r>
              <a:rPr lang="en-US" sz="8000" dirty="0" smtClean="0"/>
              <a:t>ARAVAN</a:t>
            </a:r>
            <a:endParaRPr lang="en-US" sz="8000" dirty="0"/>
          </a:p>
        </p:txBody>
      </p:sp>
      <p:sp>
        <p:nvSpPr>
          <p:cNvPr id="3" name="Subtitle 2"/>
          <p:cNvSpPr>
            <a:spLocks noGrp="1"/>
          </p:cNvSpPr>
          <p:nvPr>
            <p:ph type="subTitle" idx="4294967295"/>
          </p:nvPr>
        </p:nvSpPr>
        <p:spPr>
          <a:xfrm>
            <a:off x="3862316" y="4194910"/>
            <a:ext cx="6823881" cy="534987"/>
          </a:xfrm>
          <a:ln/>
        </p:spPr>
        <p:style>
          <a:lnRef idx="2">
            <a:schemeClr val="accent2"/>
          </a:lnRef>
          <a:fillRef idx="1">
            <a:schemeClr val="lt1"/>
          </a:fillRef>
          <a:effectRef idx="0">
            <a:schemeClr val="accent2"/>
          </a:effectRef>
          <a:fontRef idx="minor">
            <a:schemeClr val="dk1"/>
          </a:fontRef>
        </p:style>
        <p:txBody>
          <a:bodyPr>
            <a:noAutofit/>
          </a:bodyPr>
          <a:lstStyle/>
          <a:p>
            <a:pPr marL="0" indent="0" algn="r">
              <a:buNone/>
            </a:pPr>
            <a:r>
              <a:rPr lang="en-US" sz="2400" dirty="0" smtClean="0"/>
              <a:t>Section # </a:t>
            </a:r>
            <a:r>
              <a:rPr lang="en-US" sz="3600" dirty="0" smtClean="0">
                <a:solidFill>
                  <a:srgbClr val="0070C0"/>
                </a:solidFill>
              </a:rPr>
              <a:t>3</a:t>
            </a:r>
            <a:endParaRPr lang="en-US" sz="2400" dirty="0">
              <a:solidFill>
                <a:srgbClr val="0070C0"/>
              </a:solidFill>
            </a:endParaRPr>
          </a:p>
        </p:txBody>
      </p:sp>
      <p:sp>
        <p:nvSpPr>
          <p:cNvPr id="11" name="Rounded Rectangle 10"/>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12" name="TextBox 11"/>
          <p:cNvSpPr txBox="1"/>
          <p:nvPr/>
        </p:nvSpPr>
        <p:spPr>
          <a:xfrm>
            <a:off x="11362006" y="6205954"/>
            <a:ext cx="829994" cy="461665"/>
          </a:xfrm>
          <a:prstGeom prst="rect">
            <a:avLst/>
          </a:prstGeom>
          <a:solidFill>
            <a:schemeClr val="bg1"/>
          </a:solidFill>
        </p:spPr>
        <p:txBody>
          <a:bodyPr wrap="square" rtlCol="0">
            <a:spAutoFit/>
          </a:bodyPr>
          <a:lstStyle/>
          <a:p>
            <a:r>
              <a:rPr lang="en-US" sz="2400" b="1" dirty="0" smtClean="0"/>
              <a:t>27</a:t>
            </a:r>
            <a:endParaRPr lang="en-US" sz="2400" b="1" dirty="0"/>
          </a:p>
        </p:txBody>
      </p:sp>
      <p:grpSp>
        <p:nvGrpSpPr>
          <p:cNvPr id="22" name="Group 21"/>
          <p:cNvGrpSpPr/>
          <p:nvPr/>
        </p:nvGrpSpPr>
        <p:grpSpPr>
          <a:xfrm>
            <a:off x="-20640" y="0"/>
            <a:ext cx="2026063" cy="6858000"/>
            <a:chOff x="-20640" y="0"/>
            <a:chExt cx="2026063" cy="6858000"/>
          </a:xfrm>
        </p:grpSpPr>
        <p:grpSp>
          <p:nvGrpSpPr>
            <p:cNvPr id="23" name="Group 22"/>
            <p:cNvGrpSpPr/>
            <p:nvPr/>
          </p:nvGrpSpPr>
          <p:grpSpPr>
            <a:xfrm>
              <a:off x="-20640" y="0"/>
              <a:ext cx="2015743" cy="6858000"/>
              <a:chOff x="5885909" y="795714"/>
              <a:chExt cx="2015743"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27" name="TextBox 26"/>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8" name="TextBox 27"/>
              <p:cNvSpPr txBox="1"/>
              <p:nvPr/>
            </p:nvSpPr>
            <p:spPr>
              <a:xfrm>
                <a:off x="5916870" y="3313726"/>
                <a:ext cx="1984782" cy="33901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2400" b="1" kern="0" dirty="0" smtClean="0">
                    <a:solidFill>
                      <a:schemeClr val="bg1"/>
                    </a:solidFill>
                  </a:rPr>
                  <a:t>CARAVAN</a:t>
                </a:r>
                <a:endParaRPr lang="en-US" sz="2400" b="1" kern="0" dirty="0">
                  <a:solidFill>
                    <a:schemeClr val="bg1"/>
                  </a:solidFill>
                </a:endParaRPr>
              </a:p>
            </p:txBody>
          </p:sp>
        </p:grpSp>
        <p:sp>
          <p:nvSpPr>
            <p:cNvPr id="24" name="TextBox 23"/>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2013518695"/>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8310" y="1212147"/>
            <a:ext cx="7977085" cy="5141591"/>
          </a:xfrm>
          <a:prstGeom prst="roundRect">
            <a:avLst/>
          </a:prstGeo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a:t>Santiago and the Englishman join the caravan, which consists of over two hundred people</a:t>
            </a:r>
            <a:r>
              <a:rPr lang="en-US" sz="2800" dirty="0" smtClean="0"/>
              <a:t>.</a:t>
            </a:r>
          </a:p>
          <a:p>
            <a:pPr marL="0" indent="0" algn="ctr">
              <a:buNone/>
            </a:pPr>
            <a:r>
              <a:rPr lang="en-US" sz="2800" dirty="0"/>
              <a:t>camel driver tells Santiago about his former life as a farmer outside Cairo with an orchard full of </a:t>
            </a:r>
            <a:r>
              <a:rPr lang="en-US" sz="2800" dirty="0" smtClean="0"/>
              <a:t>fruit</a:t>
            </a:r>
          </a:p>
          <a:p>
            <a:pPr marL="0" indent="0" algn="ctr">
              <a:buNone/>
            </a:pPr>
            <a:r>
              <a:rPr lang="en-US" sz="2800" dirty="0"/>
              <a:t> Nile flooded its banks, however, destroying his fruit trees and forcing him to become a camel </a:t>
            </a:r>
            <a:r>
              <a:rPr lang="en-US" sz="2800" dirty="0" smtClean="0"/>
              <a:t>driver</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28</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29" name="Group 28"/>
          <p:cNvGrpSpPr/>
          <p:nvPr/>
        </p:nvGrpSpPr>
        <p:grpSpPr>
          <a:xfrm>
            <a:off x="-20640" y="0"/>
            <a:ext cx="2900317" cy="6858000"/>
            <a:chOff x="-20640" y="0"/>
            <a:chExt cx="2900317" cy="6858000"/>
          </a:xfrm>
        </p:grpSpPr>
        <p:grpSp>
          <p:nvGrpSpPr>
            <p:cNvPr id="30" name="Group 29"/>
            <p:cNvGrpSpPr/>
            <p:nvPr/>
          </p:nvGrpSpPr>
          <p:grpSpPr>
            <a:xfrm>
              <a:off x="-20640" y="0"/>
              <a:ext cx="2900317" cy="6858000"/>
              <a:chOff x="5885909" y="795714"/>
              <a:chExt cx="2900317" cy="5036024"/>
            </a:xfrm>
          </p:grpSpPr>
          <p:sp>
            <p:nvSpPr>
              <p:cNvPr id="32"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3" name="TextBox 32"/>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34" name="TextBox 33"/>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35" name="TextBox 34"/>
              <p:cNvSpPr txBox="1"/>
              <p:nvPr/>
            </p:nvSpPr>
            <p:spPr>
              <a:xfrm>
                <a:off x="5916869" y="3313726"/>
                <a:ext cx="2869357" cy="51982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CARAVAN</a:t>
                </a:r>
                <a:endParaRPr lang="en-US" sz="4000" b="1" kern="0" dirty="0">
                  <a:solidFill>
                    <a:schemeClr val="bg1"/>
                  </a:solidFill>
                </a:endParaRPr>
              </a:p>
            </p:txBody>
          </p:sp>
        </p:grpSp>
        <p:sp>
          <p:nvSpPr>
            <p:cNvPr id="31" name="TextBox 30"/>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838124281"/>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7515" y="854439"/>
            <a:ext cx="7977085" cy="5415081"/>
          </a:xfrm>
          <a:prstGeom prst="roundRect">
            <a:avLst/>
          </a:prstGeo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a:t> </a:t>
            </a:r>
            <a:r>
              <a:rPr lang="en-US" sz="2800" dirty="0" smtClean="0"/>
              <a:t>Santiago </a:t>
            </a:r>
            <a:r>
              <a:rPr lang="en-US" sz="2800" dirty="0"/>
              <a:t>tries to read the Englishman's books. They are strange books, however, covering the properties of mercury and salt, discussing kings and </a:t>
            </a:r>
            <a:r>
              <a:rPr lang="en-US" sz="2800" dirty="0" smtClean="0"/>
              <a:t>dragons.</a:t>
            </a:r>
          </a:p>
          <a:p>
            <a:pPr marL="0" indent="0" algn="ctr">
              <a:buNone/>
            </a:pPr>
            <a:endParaRPr lang="en-US" sz="2800" dirty="0" smtClean="0"/>
          </a:p>
          <a:p>
            <a:pPr marL="0" indent="0" algn="ctr">
              <a:buNone/>
            </a:pPr>
            <a:r>
              <a:rPr lang="en-US" sz="2800" dirty="0"/>
              <a:t>The one book that interests Santiago the most tells the life stories of famous alchemists, who dedicated their lives to purifying </a:t>
            </a:r>
            <a:r>
              <a:rPr lang="en-US" sz="2800" dirty="0" smtClean="0"/>
              <a:t>metals</a:t>
            </a:r>
            <a:r>
              <a:rPr lang="en-US" sz="2800" dirty="0"/>
              <a:t>.</a:t>
            </a:r>
            <a:endParaRPr lang="en-US" sz="2800" dirty="0" smtClean="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29</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00317" cy="6858000"/>
            <a:chOff x="-20640" y="0"/>
            <a:chExt cx="2900317" cy="6858000"/>
          </a:xfrm>
        </p:grpSpPr>
        <p:grpSp>
          <p:nvGrpSpPr>
            <p:cNvPr id="15" name="Group 14"/>
            <p:cNvGrpSpPr/>
            <p:nvPr/>
          </p:nvGrpSpPr>
          <p:grpSpPr>
            <a:xfrm>
              <a:off x="-20640" y="0"/>
              <a:ext cx="2900317" cy="6858000"/>
              <a:chOff x="5885909" y="795714"/>
              <a:chExt cx="2900317"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69" y="3313726"/>
                <a:ext cx="2869357" cy="51982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CARAVAN</a:t>
                </a:r>
                <a:endParaRPr lang="en-US" sz="4000" b="1" kern="0" dirty="0">
                  <a:solidFill>
                    <a:schemeClr val="bg1"/>
                  </a:solidFill>
                </a:endParaRPr>
              </a:p>
            </p:txBody>
          </p:sp>
        </p:grpSp>
        <p:sp>
          <p:nvSpPr>
            <p:cNvPr id="16" name="TextBox 15"/>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96607759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2121408"/>
            <a:ext cx="7977085" cy="676383"/>
          </a:xfr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smtClean="0"/>
              <a:t>Personal Background</a:t>
            </a:r>
          </a:p>
        </p:txBody>
      </p:sp>
      <p:sp>
        <p:nvSpPr>
          <p:cNvPr id="5" name="Rectangle 2"/>
          <p:cNvSpPr txBox="1">
            <a:spLocks noChangeArrowheads="1"/>
          </p:cNvSpPr>
          <p:nvPr/>
        </p:nvSpPr>
        <p:spPr>
          <a:xfrm>
            <a:off x="3151163" y="101650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BIOGRAPHY</a:t>
            </a:r>
            <a:endParaRPr lang="en-US" dirty="0"/>
          </a:p>
        </p:txBody>
      </p:sp>
      <p:sp>
        <p:nvSpPr>
          <p:cNvPr id="7" name="Content Placeholder 2"/>
          <p:cNvSpPr txBox="1">
            <a:spLocks/>
          </p:cNvSpPr>
          <p:nvPr/>
        </p:nvSpPr>
        <p:spPr>
          <a:xfrm>
            <a:off x="3151161" y="2981097"/>
            <a:ext cx="5078439" cy="36166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400" dirty="0"/>
              <a:t>Paulo Coelho was born in </a:t>
            </a:r>
            <a:r>
              <a:rPr lang="en-US" sz="2400" b="1" dirty="0"/>
              <a:t>Rio de Janeiro </a:t>
            </a:r>
            <a:r>
              <a:rPr lang="en-US" sz="2400" dirty="0"/>
              <a:t>in </a:t>
            </a:r>
            <a:r>
              <a:rPr lang="en-US" sz="2400" b="1" dirty="0"/>
              <a:t>1947</a:t>
            </a:r>
            <a:r>
              <a:rPr lang="en-US" sz="2400" dirty="0"/>
              <a:t>, the son of an engineer and a </a:t>
            </a:r>
            <a:r>
              <a:rPr lang="en-US" sz="2400" dirty="0" smtClean="0"/>
              <a:t>housewife.</a:t>
            </a:r>
          </a:p>
          <a:p>
            <a:r>
              <a:rPr lang="en-US" sz="2400" dirty="0"/>
              <a:t>Coelho enrolled in </a:t>
            </a:r>
            <a:r>
              <a:rPr lang="en-US" sz="2400" b="1" dirty="0"/>
              <a:t>law school </a:t>
            </a:r>
            <a:r>
              <a:rPr lang="en-US" sz="2400" dirty="0" smtClean="0"/>
              <a:t>but </a:t>
            </a:r>
            <a:r>
              <a:rPr lang="en-US" sz="2400" dirty="0"/>
              <a:t>dropped out to </a:t>
            </a:r>
            <a:r>
              <a:rPr lang="en-US" sz="2400" b="1" dirty="0" smtClean="0"/>
              <a:t>travel</a:t>
            </a:r>
            <a:r>
              <a:rPr lang="en-US" sz="2400" dirty="0" smtClean="0"/>
              <a:t>.</a:t>
            </a:r>
          </a:p>
          <a:p>
            <a:r>
              <a:rPr lang="en-US" sz="2400" dirty="0" smtClean="0"/>
              <a:t> </a:t>
            </a:r>
            <a:r>
              <a:rPr lang="en-US" sz="2400" dirty="0"/>
              <a:t>He became involved with a </a:t>
            </a:r>
            <a:r>
              <a:rPr lang="en-US" sz="2400" b="1" dirty="0"/>
              <a:t>theater</a:t>
            </a:r>
            <a:r>
              <a:rPr lang="en-US" sz="2400" dirty="0"/>
              <a:t> group as an </a:t>
            </a:r>
            <a:r>
              <a:rPr lang="en-US" sz="2400" b="1" dirty="0"/>
              <a:t>actor</a:t>
            </a:r>
            <a:r>
              <a:rPr lang="en-US" sz="2400" dirty="0"/>
              <a:t> and </a:t>
            </a:r>
            <a:r>
              <a:rPr lang="en-US" sz="2400" b="1" dirty="0"/>
              <a:t>director </a:t>
            </a:r>
            <a:r>
              <a:rPr lang="en-US" sz="2400" dirty="0"/>
              <a:t>and worked as a </a:t>
            </a:r>
            <a:r>
              <a:rPr lang="en-US" sz="2400" b="1" dirty="0" smtClean="0"/>
              <a:t>journalist</a:t>
            </a:r>
            <a:r>
              <a:rPr lang="en-US" sz="2400" dirty="0" smtClean="0"/>
              <a:t>.</a:t>
            </a:r>
          </a:p>
          <a:p>
            <a:r>
              <a:rPr lang="en-US" sz="2400" dirty="0" smtClean="0"/>
              <a:t>He </a:t>
            </a:r>
            <a:r>
              <a:rPr lang="en-US" sz="2400" dirty="0"/>
              <a:t>also </a:t>
            </a:r>
            <a:r>
              <a:rPr lang="en-US" sz="2400" b="1" dirty="0"/>
              <a:t>wrote lyrics </a:t>
            </a:r>
            <a:r>
              <a:rPr lang="en-US" sz="2400" dirty="0"/>
              <a:t>for rock </a:t>
            </a:r>
            <a:r>
              <a:rPr lang="en-US" sz="2400" dirty="0" smtClean="0"/>
              <a:t>songs.</a:t>
            </a:r>
            <a:endParaRPr lang="en-US" sz="2400"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2</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2306" y="3029803"/>
            <a:ext cx="3364697" cy="314963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grpSp>
        <p:nvGrpSpPr>
          <p:cNvPr id="26" name="Group 25"/>
          <p:cNvGrpSpPr/>
          <p:nvPr/>
        </p:nvGrpSpPr>
        <p:grpSpPr>
          <a:xfrm>
            <a:off x="0" y="0"/>
            <a:ext cx="2893325" cy="6858000"/>
            <a:chOff x="0" y="0"/>
            <a:chExt cx="2893325" cy="6858000"/>
          </a:xfrm>
        </p:grpSpPr>
        <p:grpSp>
          <p:nvGrpSpPr>
            <p:cNvPr id="27" name="Group 26"/>
            <p:cNvGrpSpPr/>
            <p:nvPr/>
          </p:nvGrpSpPr>
          <p:grpSpPr>
            <a:xfrm>
              <a:off x="0" y="0"/>
              <a:ext cx="2893325" cy="6858000"/>
              <a:chOff x="5906549" y="795714"/>
              <a:chExt cx="2893325" cy="5036024"/>
            </a:xfrm>
          </p:grpSpPr>
          <p:sp>
            <p:nvSpPr>
              <p:cNvPr id="29"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0" name="TextBox 29"/>
              <p:cNvSpPr txBox="1"/>
              <p:nvPr/>
            </p:nvSpPr>
            <p:spPr>
              <a:xfrm>
                <a:off x="5906549" y="1053526"/>
                <a:ext cx="2893325" cy="97183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chemeClr val="bg1"/>
                    </a:solidFill>
                    <a:effectLst/>
                    <a:uLnTx/>
                    <a:uFillTx/>
                  </a:rPr>
                  <a:t>PAULO COELHO</a:t>
                </a:r>
              </a:p>
            </p:txBody>
          </p:sp>
          <p:sp>
            <p:nvSpPr>
              <p:cNvPr id="37" name="TextBox 36"/>
              <p:cNvSpPr txBox="1"/>
              <p:nvPr/>
            </p:nvSpPr>
            <p:spPr>
              <a:xfrm>
                <a:off x="5906549" y="2338308"/>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a:solidFill>
                      <a:srgbClr val="FFFF00"/>
                    </a:solidFill>
                  </a:rPr>
                  <a:t>CHARACTERS</a:t>
                </a:r>
              </a:p>
            </p:txBody>
          </p:sp>
          <p:sp>
            <p:nvSpPr>
              <p:cNvPr id="38" name="TextBox 37"/>
              <p:cNvSpPr txBox="1"/>
              <p:nvPr/>
            </p:nvSpPr>
            <p:spPr>
              <a:xfrm>
                <a:off x="5916870" y="3313726"/>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28" name="TextBox 27"/>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284889658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3" y="597847"/>
            <a:ext cx="7977085" cy="6085942"/>
          </a:xfrm>
          <a:prstGeom prst="roundRect">
            <a:avLst/>
          </a:prstGeom>
        </p:spPr>
        <p:style>
          <a:lnRef idx="3">
            <a:schemeClr val="lt1"/>
          </a:lnRef>
          <a:fillRef idx="1">
            <a:schemeClr val="dk1"/>
          </a:fillRef>
          <a:effectRef idx="1">
            <a:schemeClr val="dk1"/>
          </a:effectRef>
          <a:fontRef idx="minor">
            <a:schemeClr val="lt1"/>
          </a:fontRef>
        </p:style>
        <p:txBody>
          <a:bodyPr>
            <a:normAutofit lnSpcReduction="10000"/>
          </a:bodyPr>
          <a:lstStyle/>
          <a:p>
            <a:pPr marL="0" indent="0" algn="ctr">
              <a:buNone/>
            </a:pPr>
            <a:r>
              <a:rPr lang="en-US" sz="2800" dirty="0"/>
              <a:t> </a:t>
            </a:r>
            <a:r>
              <a:rPr lang="en-US" sz="2800" dirty="0" smtClean="0"/>
              <a:t>Santiago </a:t>
            </a:r>
            <a:r>
              <a:rPr lang="en-US" sz="2800" dirty="0"/>
              <a:t>learns that the Master Work is composed of two parts, </a:t>
            </a:r>
            <a:endParaRPr lang="en-US" sz="2800" dirty="0" smtClean="0"/>
          </a:p>
          <a:p>
            <a:pPr marL="0" indent="0" algn="ctr">
              <a:buNone/>
            </a:pPr>
            <a:r>
              <a:rPr lang="en-US" sz="3200" b="1" dirty="0" smtClean="0"/>
              <a:t>one </a:t>
            </a:r>
            <a:r>
              <a:rPr lang="en-US" sz="3200" b="1" dirty="0"/>
              <a:t>liquid and one solid</a:t>
            </a:r>
            <a:r>
              <a:rPr lang="en-US" sz="2800" dirty="0"/>
              <a:t>. </a:t>
            </a:r>
            <a:endParaRPr lang="en-US" sz="2800" dirty="0" smtClean="0"/>
          </a:p>
          <a:p>
            <a:pPr marL="0" indent="0" algn="ctr">
              <a:buNone/>
            </a:pPr>
            <a:endParaRPr lang="en-US" sz="2800" dirty="0" smtClean="0"/>
          </a:p>
          <a:p>
            <a:pPr marL="0" indent="0" algn="ctr">
              <a:buNone/>
            </a:pPr>
            <a:r>
              <a:rPr lang="en-US" sz="2800" dirty="0" smtClean="0"/>
              <a:t>The </a:t>
            </a:r>
            <a:r>
              <a:rPr lang="en-US" sz="2800" dirty="0"/>
              <a:t>liquid portion is known as the Elixir of Life, which cures illnesses and is responsible for keeping alchemists young</a:t>
            </a:r>
            <a:r>
              <a:rPr lang="en-US" sz="2800" dirty="0" smtClean="0"/>
              <a:t>.</a:t>
            </a:r>
          </a:p>
          <a:p>
            <a:pPr marL="0" indent="0" algn="ctr">
              <a:buNone/>
            </a:pPr>
            <a:endParaRPr lang="en-US" sz="2800" dirty="0" smtClean="0"/>
          </a:p>
          <a:p>
            <a:pPr marL="0" indent="0" algn="ctr">
              <a:buNone/>
            </a:pPr>
            <a:r>
              <a:rPr lang="en-US" sz="2800" dirty="0" smtClean="0"/>
              <a:t> </a:t>
            </a:r>
            <a:r>
              <a:rPr lang="en-US" sz="2800" dirty="0"/>
              <a:t>The solid part of the Master Work is called the Philosopher's Stone, a small sliver of which is all that's needed to turn any metal into gold.</a:t>
            </a:r>
            <a:endParaRPr lang="en-US" sz="2800" dirty="0" smtClean="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30</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900317" cy="6858000"/>
            <a:chOff x="-20640" y="0"/>
            <a:chExt cx="2900317" cy="6858000"/>
          </a:xfrm>
        </p:grpSpPr>
        <p:grpSp>
          <p:nvGrpSpPr>
            <p:cNvPr id="15" name="Group 14"/>
            <p:cNvGrpSpPr/>
            <p:nvPr/>
          </p:nvGrpSpPr>
          <p:grpSpPr>
            <a:xfrm>
              <a:off x="-20640" y="0"/>
              <a:ext cx="2900317" cy="6858000"/>
              <a:chOff x="5885909" y="795714"/>
              <a:chExt cx="2900317"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69" y="3313726"/>
                <a:ext cx="2869357" cy="51982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CARAVAN</a:t>
                </a:r>
                <a:endParaRPr lang="en-US" sz="4000" b="1" kern="0" dirty="0">
                  <a:solidFill>
                    <a:schemeClr val="bg1"/>
                  </a:solidFill>
                </a:endParaRPr>
              </a:p>
            </p:txBody>
          </p:sp>
        </p:grpSp>
        <p:sp>
          <p:nvSpPr>
            <p:cNvPr id="16" name="TextBox 15"/>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3624481238"/>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921" y="2634018"/>
            <a:ext cx="7977085" cy="2060812"/>
          </a:xfrm>
          <a:prstGeom prst="roundRect">
            <a:avLst/>
          </a:prstGeo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a:t> </a:t>
            </a:r>
            <a:r>
              <a:rPr lang="en-US" sz="2800" dirty="0" smtClean="0"/>
              <a:t>Camel driver </a:t>
            </a:r>
            <a:r>
              <a:rPr lang="en-US" sz="2800" dirty="0"/>
              <a:t>tells the shepherd boy the reason he is unafraid of the war between the tribes is because he lives only in the </a:t>
            </a:r>
            <a:r>
              <a:rPr lang="en-US" sz="2800" dirty="0" smtClean="0"/>
              <a:t>present.</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31</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2" name="Group 11"/>
          <p:cNvGrpSpPr/>
          <p:nvPr/>
        </p:nvGrpSpPr>
        <p:grpSpPr>
          <a:xfrm>
            <a:off x="-20640" y="-13648"/>
            <a:ext cx="2900317" cy="6858000"/>
            <a:chOff x="-20640" y="0"/>
            <a:chExt cx="2900317" cy="6858000"/>
          </a:xfrm>
        </p:grpSpPr>
        <p:grpSp>
          <p:nvGrpSpPr>
            <p:cNvPr id="22" name="Group 21"/>
            <p:cNvGrpSpPr/>
            <p:nvPr/>
          </p:nvGrpSpPr>
          <p:grpSpPr>
            <a:xfrm>
              <a:off x="-20640" y="0"/>
              <a:ext cx="2900317" cy="6858000"/>
              <a:chOff x="5885909" y="795714"/>
              <a:chExt cx="2900317" cy="5036024"/>
            </a:xfrm>
          </p:grpSpPr>
          <p:sp>
            <p:nvSpPr>
              <p:cNvPr id="24"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5" name="TextBox 24"/>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26" name="TextBox 25"/>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7" name="TextBox 26"/>
              <p:cNvSpPr txBox="1"/>
              <p:nvPr/>
            </p:nvSpPr>
            <p:spPr>
              <a:xfrm>
                <a:off x="5916869" y="3313726"/>
                <a:ext cx="2869357" cy="51982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CARAVAN</a:t>
                </a:r>
                <a:endParaRPr lang="en-US" sz="4000" b="1" kern="0" dirty="0">
                  <a:solidFill>
                    <a:schemeClr val="bg1"/>
                  </a:solidFill>
                </a:endParaRPr>
              </a:p>
            </p:txBody>
          </p:sp>
        </p:grpSp>
        <p:sp>
          <p:nvSpPr>
            <p:cNvPr id="23" name="TextBox 22"/>
            <p:cNvSpPr txBox="1"/>
            <p:nvPr/>
          </p:nvSpPr>
          <p:spPr>
            <a:xfrm>
              <a:off x="20641" y="4977882"/>
              <a:ext cx="1984782" cy="338554"/>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OASIS</a:t>
              </a:r>
              <a:endParaRPr lang="en-US" sz="1600" b="1" kern="0" dirty="0">
                <a:solidFill>
                  <a:srgbClr val="FFFF00"/>
                </a:solidFill>
              </a:endParaRPr>
            </a:p>
          </p:txBody>
        </p:sp>
      </p:grpSp>
    </p:spTree>
    <p:extLst>
      <p:ext uri="{BB962C8B-B14F-4D97-AF65-F5344CB8AC3E}">
        <p14:creationId xmlns:p14="http://schemas.microsoft.com/office/powerpoint/2010/main" val="1799170429"/>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480179" y="1214651"/>
            <a:ext cx="9075761" cy="3734144"/>
          </a:xfrm>
        </p:spPr>
        <p:txBody>
          <a:bodyPr>
            <a:noAutofit/>
          </a:bodyPr>
          <a:lstStyle/>
          <a:p>
            <a:r>
              <a:rPr lang="en-US" sz="21500" dirty="0" smtClean="0">
                <a:solidFill>
                  <a:srgbClr val="C00000"/>
                </a:solidFill>
              </a:rPr>
              <a:t>O</a:t>
            </a:r>
            <a:r>
              <a:rPr lang="en-US" sz="8000" dirty="0" smtClean="0"/>
              <a:t>ASIS</a:t>
            </a:r>
            <a:endParaRPr lang="en-US" sz="8000" dirty="0"/>
          </a:p>
        </p:txBody>
      </p:sp>
      <p:sp>
        <p:nvSpPr>
          <p:cNvPr id="3" name="Subtitle 2"/>
          <p:cNvSpPr>
            <a:spLocks noGrp="1"/>
          </p:cNvSpPr>
          <p:nvPr>
            <p:ph type="subTitle" idx="4294967295"/>
          </p:nvPr>
        </p:nvSpPr>
        <p:spPr>
          <a:xfrm>
            <a:off x="3862316" y="4194910"/>
            <a:ext cx="6823881" cy="534987"/>
          </a:xfrm>
          <a:ln/>
        </p:spPr>
        <p:style>
          <a:lnRef idx="2">
            <a:schemeClr val="accent2"/>
          </a:lnRef>
          <a:fillRef idx="1">
            <a:schemeClr val="lt1"/>
          </a:fillRef>
          <a:effectRef idx="0">
            <a:schemeClr val="accent2"/>
          </a:effectRef>
          <a:fontRef idx="minor">
            <a:schemeClr val="dk1"/>
          </a:fontRef>
        </p:style>
        <p:txBody>
          <a:bodyPr>
            <a:noAutofit/>
          </a:bodyPr>
          <a:lstStyle/>
          <a:p>
            <a:pPr marL="0" indent="0" algn="r">
              <a:buNone/>
            </a:pPr>
            <a:r>
              <a:rPr lang="en-US" sz="2400" dirty="0" smtClean="0"/>
              <a:t>Section # </a:t>
            </a:r>
            <a:r>
              <a:rPr lang="en-US" sz="3600" dirty="0" smtClean="0">
                <a:solidFill>
                  <a:srgbClr val="0070C0"/>
                </a:solidFill>
              </a:rPr>
              <a:t>4</a:t>
            </a:r>
            <a:endParaRPr lang="en-US" sz="2400" dirty="0">
              <a:solidFill>
                <a:srgbClr val="0070C0"/>
              </a:solidFill>
            </a:endParaRPr>
          </a:p>
        </p:txBody>
      </p:sp>
      <p:sp>
        <p:nvSpPr>
          <p:cNvPr id="11" name="Rounded Rectangle 10"/>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12" name="TextBox 11"/>
          <p:cNvSpPr txBox="1"/>
          <p:nvPr/>
        </p:nvSpPr>
        <p:spPr>
          <a:xfrm>
            <a:off x="11362006" y="6205954"/>
            <a:ext cx="829994" cy="461665"/>
          </a:xfrm>
          <a:prstGeom prst="rect">
            <a:avLst/>
          </a:prstGeom>
          <a:solidFill>
            <a:schemeClr val="bg1"/>
          </a:solidFill>
        </p:spPr>
        <p:txBody>
          <a:bodyPr wrap="square" rtlCol="0">
            <a:spAutoFit/>
          </a:bodyPr>
          <a:lstStyle/>
          <a:p>
            <a:r>
              <a:rPr lang="en-US" sz="2400" b="1" dirty="0" smtClean="0"/>
              <a:t>32</a:t>
            </a:r>
            <a:endParaRPr lang="en-US" sz="2400" b="1" dirty="0"/>
          </a:p>
        </p:txBody>
      </p:sp>
      <p:grpSp>
        <p:nvGrpSpPr>
          <p:cNvPr id="22" name="Group 21"/>
          <p:cNvGrpSpPr/>
          <p:nvPr/>
        </p:nvGrpSpPr>
        <p:grpSpPr>
          <a:xfrm>
            <a:off x="-20640" y="0"/>
            <a:ext cx="2026063" cy="6858000"/>
            <a:chOff x="-20640" y="0"/>
            <a:chExt cx="2026063" cy="6858000"/>
          </a:xfrm>
        </p:grpSpPr>
        <p:grpSp>
          <p:nvGrpSpPr>
            <p:cNvPr id="23" name="Group 22"/>
            <p:cNvGrpSpPr/>
            <p:nvPr/>
          </p:nvGrpSpPr>
          <p:grpSpPr>
            <a:xfrm>
              <a:off x="-20640" y="0"/>
              <a:ext cx="2015743" cy="6858000"/>
              <a:chOff x="5885909" y="795714"/>
              <a:chExt cx="2015743" cy="5036024"/>
            </a:xfrm>
          </p:grpSpPr>
          <p:sp>
            <p:nvSpPr>
              <p:cNvPr id="25"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6" name="TextBox 25"/>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27" name="TextBox 26"/>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8" name="TextBox 27"/>
              <p:cNvSpPr txBox="1"/>
              <p:nvPr/>
            </p:nvSpPr>
            <p:spPr>
              <a:xfrm>
                <a:off x="5916870" y="3313726"/>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CARAVAN</a:t>
                </a:r>
                <a:endParaRPr lang="en-US" b="1" kern="0" dirty="0">
                  <a:solidFill>
                    <a:srgbClr val="FFFF00"/>
                  </a:solidFill>
                </a:endParaRPr>
              </a:p>
            </p:txBody>
          </p:sp>
        </p:grpSp>
        <p:sp>
          <p:nvSpPr>
            <p:cNvPr id="24" name="TextBox 23"/>
            <p:cNvSpPr txBox="1"/>
            <p:nvPr/>
          </p:nvSpPr>
          <p:spPr>
            <a:xfrm>
              <a:off x="20641" y="4977882"/>
              <a:ext cx="1984782" cy="46166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2400" b="1" kern="0" dirty="0" smtClean="0">
                  <a:solidFill>
                    <a:schemeClr val="bg1"/>
                  </a:solidFill>
                </a:rPr>
                <a:t>OASIS</a:t>
              </a:r>
              <a:endParaRPr lang="en-US" sz="2400" b="1" kern="0" dirty="0">
                <a:solidFill>
                  <a:schemeClr val="bg1"/>
                </a:solidFill>
              </a:endParaRPr>
            </a:p>
          </p:txBody>
        </p:sp>
      </p:grpSp>
    </p:spTree>
    <p:extLst>
      <p:ext uri="{BB962C8B-B14F-4D97-AF65-F5344CB8AC3E}">
        <p14:creationId xmlns:p14="http://schemas.microsoft.com/office/powerpoint/2010/main" val="674347975"/>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863858"/>
            <a:ext cx="7977085" cy="5819929"/>
          </a:xfrm>
          <a:prstGeom prst="roundRect">
            <a:avLst/>
          </a:prstGeom>
        </p:spPr>
        <p:style>
          <a:lnRef idx="3">
            <a:schemeClr val="lt1"/>
          </a:lnRef>
          <a:fillRef idx="1">
            <a:schemeClr val="dk1"/>
          </a:fillRef>
          <a:effectRef idx="1">
            <a:schemeClr val="dk1"/>
          </a:effectRef>
          <a:fontRef idx="minor">
            <a:schemeClr val="lt1"/>
          </a:fontRef>
        </p:style>
        <p:txBody>
          <a:bodyPr>
            <a:normAutofit lnSpcReduction="10000"/>
          </a:bodyPr>
          <a:lstStyle/>
          <a:p>
            <a:pPr marL="0" indent="0" algn="ctr">
              <a:buNone/>
            </a:pPr>
            <a:r>
              <a:rPr lang="en-US" sz="2800" dirty="0"/>
              <a:t>The Englishman is relieved to have reached the oasis; he can now find the </a:t>
            </a:r>
            <a:r>
              <a:rPr lang="en-US" sz="2800" dirty="0" smtClean="0"/>
              <a:t>alchemist</a:t>
            </a:r>
          </a:p>
          <a:p>
            <a:pPr marL="0" indent="0" algn="ctr">
              <a:buNone/>
            </a:pPr>
            <a:endParaRPr lang="en-US" sz="2800" dirty="0" smtClean="0"/>
          </a:p>
          <a:p>
            <a:pPr marL="0" indent="0" algn="ctr">
              <a:buNone/>
            </a:pPr>
            <a:r>
              <a:rPr lang="en-US" sz="2800" dirty="0"/>
              <a:t>Omens have told the alchemist that an important man arrived with the caravan. He is supposed to teach this man the secrets of </a:t>
            </a:r>
            <a:r>
              <a:rPr lang="en-US" sz="2800" dirty="0" smtClean="0"/>
              <a:t>alchemy</a:t>
            </a:r>
          </a:p>
          <a:p>
            <a:pPr marL="0" indent="0" algn="ctr">
              <a:buNone/>
            </a:pPr>
            <a:endParaRPr lang="en-US" sz="2800" dirty="0" smtClean="0"/>
          </a:p>
          <a:p>
            <a:pPr marL="0" indent="0" algn="ctr">
              <a:buNone/>
            </a:pPr>
            <a:r>
              <a:rPr lang="en-US" sz="2800" dirty="0"/>
              <a:t>All </a:t>
            </a:r>
            <a:r>
              <a:rPr lang="en-US" sz="2800" dirty="0" smtClean="0"/>
              <a:t>people claim </a:t>
            </a:r>
            <a:r>
              <a:rPr lang="en-US" sz="2800" dirty="0"/>
              <a:t>not to know </a:t>
            </a:r>
            <a:r>
              <a:rPr lang="en-US" sz="2800" dirty="0" smtClean="0"/>
              <a:t>al-chemist </a:t>
            </a:r>
            <a:r>
              <a:rPr lang="en-US" sz="2800" dirty="0"/>
              <a:t>exact </a:t>
            </a:r>
            <a:r>
              <a:rPr lang="en-US" sz="2800" dirty="0" smtClean="0"/>
              <a:t>whereabouts</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33</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736544" cy="6858000"/>
            <a:chOff x="-20640" y="0"/>
            <a:chExt cx="2736544" cy="6858000"/>
          </a:xfrm>
        </p:grpSpPr>
        <p:grpSp>
          <p:nvGrpSpPr>
            <p:cNvPr id="15" name="Group 14"/>
            <p:cNvGrpSpPr/>
            <p:nvPr/>
          </p:nvGrpSpPr>
          <p:grpSpPr>
            <a:xfrm>
              <a:off x="-20640" y="0"/>
              <a:ext cx="2015743" cy="6858000"/>
              <a:chOff x="5885909" y="795714"/>
              <a:chExt cx="2015743"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70" y="3313726"/>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CARAVAN</a:t>
                </a:r>
                <a:endParaRPr lang="en-US" b="1" kern="0" dirty="0">
                  <a:solidFill>
                    <a:srgbClr val="FFFF00"/>
                  </a:solidFill>
                </a:endParaRPr>
              </a:p>
            </p:txBody>
          </p:sp>
        </p:grpSp>
        <p:sp>
          <p:nvSpPr>
            <p:cNvPr id="16" name="TextBox 15"/>
            <p:cNvSpPr txBox="1"/>
            <p:nvPr/>
          </p:nvSpPr>
          <p:spPr>
            <a:xfrm>
              <a:off x="20641" y="4977882"/>
              <a:ext cx="2695263"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OASIS</a:t>
              </a:r>
              <a:endParaRPr lang="en-US" sz="4000" b="1" kern="0" dirty="0">
                <a:solidFill>
                  <a:schemeClr val="bg1"/>
                </a:solidFill>
              </a:endParaRPr>
            </a:p>
          </p:txBody>
        </p:sp>
      </p:grpSp>
    </p:spTree>
    <p:extLst>
      <p:ext uri="{BB962C8B-B14F-4D97-AF65-F5344CB8AC3E}">
        <p14:creationId xmlns:p14="http://schemas.microsoft.com/office/powerpoint/2010/main" val="1371287188"/>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863858"/>
            <a:ext cx="7977085" cy="5819929"/>
          </a:xfrm>
          <a:prstGeom prst="roundRect">
            <a:avLst/>
          </a:prstGeom>
        </p:spPr>
        <p:style>
          <a:lnRef idx="3">
            <a:schemeClr val="lt1"/>
          </a:lnRef>
          <a:fillRef idx="1">
            <a:schemeClr val="dk1"/>
          </a:fillRef>
          <a:effectRef idx="1">
            <a:schemeClr val="dk1"/>
          </a:effectRef>
          <a:fontRef idx="minor">
            <a:schemeClr val="lt1"/>
          </a:fontRef>
        </p:style>
        <p:txBody>
          <a:bodyPr>
            <a:normAutofit lnSpcReduction="10000"/>
          </a:bodyPr>
          <a:lstStyle/>
          <a:p>
            <a:pPr marL="0" indent="0" algn="ctr">
              <a:buNone/>
            </a:pPr>
            <a:r>
              <a:rPr lang="en-US" sz="2800" dirty="0" smtClean="0"/>
              <a:t>Santiago </a:t>
            </a:r>
            <a:r>
              <a:rPr lang="en-US" sz="2800" dirty="0"/>
              <a:t>next approaches a pretty young woman by a </a:t>
            </a:r>
            <a:r>
              <a:rPr lang="en-US" sz="2800" dirty="0" smtClean="0"/>
              <a:t>well.</a:t>
            </a:r>
          </a:p>
          <a:p>
            <a:pPr marL="0" indent="0" algn="ctr">
              <a:buNone/>
            </a:pPr>
            <a:r>
              <a:rPr lang="en-US" sz="2800" dirty="0" smtClean="0"/>
              <a:t>He is in </a:t>
            </a:r>
            <a:r>
              <a:rPr lang="en-US" sz="2800" b="1" dirty="0" smtClean="0"/>
              <a:t>LOVE</a:t>
            </a:r>
            <a:r>
              <a:rPr lang="en-US" sz="2800" dirty="0" smtClean="0"/>
              <a:t>.</a:t>
            </a:r>
          </a:p>
          <a:p>
            <a:pPr marL="0" indent="0" algn="ctr">
              <a:buNone/>
            </a:pPr>
            <a:endParaRPr lang="en-US" sz="2800" dirty="0" smtClean="0"/>
          </a:p>
          <a:p>
            <a:pPr marL="0" indent="0" algn="ctr">
              <a:buNone/>
            </a:pPr>
            <a:r>
              <a:rPr lang="en-US" sz="2800" dirty="0" smtClean="0"/>
              <a:t>He asks </a:t>
            </a:r>
            <a:r>
              <a:rPr lang="en-US" sz="2800" dirty="0"/>
              <a:t>her where the man who cures people's illnesses lives. Fatima points to the south. </a:t>
            </a:r>
            <a:endParaRPr lang="en-US" sz="2800" dirty="0" smtClean="0"/>
          </a:p>
          <a:p>
            <a:pPr marL="0" indent="0" algn="ctr">
              <a:buNone/>
            </a:pPr>
            <a:endParaRPr lang="en-US" sz="2800" dirty="0"/>
          </a:p>
          <a:p>
            <a:pPr marL="0" indent="0" algn="ctr">
              <a:buNone/>
            </a:pPr>
            <a:r>
              <a:rPr lang="en-US" sz="2800" dirty="0" smtClean="0"/>
              <a:t>The </a:t>
            </a:r>
            <a:r>
              <a:rPr lang="en-US" sz="2800" dirty="0"/>
              <a:t>Englishman then disappears to find the alchemist, and Fatima leaves with her </a:t>
            </a:r>
            <a:r>
              <a:rPr lang="en-US" sz="2800" dirty="0" smtClean="0"/>
              <a:t>water.</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34</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736544" cy="6858000"/>
            <a:chOff x="-20640" y="0"/>
            <a:chExt cx="2736544" cy="6858000"/>
          </a:xfrm>
        </p:grpSpPr>
        <p:grpSp>
          <p:nvGrpSpPr>
            <p:cNvPr id="15" name="Group 14"/>
            <p:cNvGrpSpPr/>
            <p:nvPr/>
          </p:nvGrpSpPr>
          <p:grpSpPr>
            <a:xfrm>
              <a:off x="-20640" y="0"/>
              <a:ext cx="2015743" cy="6858000"/>
              <a:chOff x="5885909" y="795714"/>
              <a:chExt cx="2015743"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70" y="3313726"/>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CARAVAN</a:t>
                </a:r>
                <a:endParaRPr lang="en-US" b="1" kern="0" dirty="0">
                  <a:solidFill>
                    <a:srgbClr val="FFFF00"/>
                  </a:solidFill>
                </a:endParaRPr>
              </a:p>
            </p:txBody>
          </p:sp>
        </p:grpSp>
        <p:sp>
          <p:nvSpPr>
            <p:cNvPr id="16" name="TextBox 15"/>
            <p:cNvSpPr txBox="1"/>
            <p:nvPr/>
          </p:nvSpPr>
          <p:spPr>
            <a:xfrm>
              <a:off x="20641" y="4977882"/>
              <a:ext cx="2695263"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OASIS</a:t>
              </a:r>
              <a:endParaRPr lang="en-US" sz="4000" b="1" kern="0" dirty="0">
                <a:solidFill>
                  <a:schemeClr val="bg1"/>
                </a:solidFill>
              </a:endParaRPr>
            </a:p>
          </p:txBody>
        </p:sp>
      </p:grpSp>
    </p:spTree>
    <p:extLst>
      <p:ext uri="{BB962C8B-B14F-4D97-AF65-F5344CB8AC3E}">
        <p14:creationId xmlns:p14="http://schemas.microsoft.com/office/powerpoint/2010/main" val="477226271"/>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1162" y="863858"/>
            <a:ext cx="7977085" cy="5819929"/>
          </a:xfrm>
          <a:prstGeom prst="roundRect">
            <a:avLst/>
          </a:prstGeom>
        </p:spPr>
        <p:style>
          <a:lnRef idx="3">
            <a:schemeClr val="lt1"/>
          </a:lnRef>
          <a:fillRef idx="1">
            <a:schemeClr val="dk1"/>
          </a:fillRef>
          <a:effectRef idx="1">
            <a:schemeClr val="dk1"/>
          </a:effectRef>
          <a:fontRef idx="minor">
            <a:schemeClr val="lt1"/>
          </a:fontRef>
        </p:style>
        <p:txBody>
          <a:bodyPr>
            <a:normAutofit lnSpcReduction="10000"/>
          </a:bodyPr>
          <a:lstStyle/>
          <a:p>
            <a:pPr marL="0" indent="0" algn="ctr">
              <a:buNone/>
            </a:pPr>
            <a:r>
              <a:rPr lang="en-US" sz="2800" dirty="0" smtClean="0"/>
              <a:t>Santiago </a:t>
            </a:r>
            <a:r>
              <a:rPr lang="en-US" sz="2800" dirty="0"/>
              <a:t>encounters the Englishman, who found the alchemist and told him that he wanted to learn the secrets of alchemy</a:t>
            </a:r>
            <a:r>
              <a:rPr lang="en-US" sz="2800" dirty="0" smtClean="0"/>
              <a:t>.</a:t>
            </a:r>
          </a:p>
          <a:p>
            <a:pPr marL="0" indent="0" algn="ctr">
              <a:buNone/>
            </a:pPr>
            <a:r>
              <a:rPr lang="en-US" sz="2800" dirty="0" smtClean="0"/>
              <a:t> </a:t>
            </a:r>
          </a:p>
          <a:p>
            <a:pPr marL="0" indent="0" algn="ctr">
              <a:buNone/>
            </a:pPr>
            <a:r>
              <a:rPr lang="en-US" sz="2800" dirty="0" smtClean="0"/>
              <a:t>The </a:t>
            </a:r>
            <a:r>
              <a:rPr lang="en-US" sz="2800" dirty="0"/>
              <a:t>alchemist asked if he had ever turned lead into gold. </a:t>
            </a:r>
            <a:endParaRPr lang="en-US" sz="2800" dirty="0" smtClean="0"/>
          </a:p>
          <a:p>
            <a:pPr marL="0" indent="0" algn="ctr">
              <a:buNone/>
            </a:pPr>
            <a:endParaRPr lang="en-US" sz="2800" dirty="0" smtClean="0"/>
          </a:p>
          <a:p>
            <a:pPr marL="0" indent="0" algn="ctr">
              <a:buNone/>
            </a:pPr>
            <a:r>
              <a:rPr lang="en-US" sz="2800" dirty="0" smtClean="0"/>
              <a:t>No</a:t>
            </a:r>
            <a:r>
              <a:rPr lang="en-US" sz="2800" dirty="0"/>
              <a:t>, the Englishman said — that was what he had come to the oasis to learn. "He told me I should try and do so." </a:t>
            </a:r>
            <a:endParaRPr lang="en-US" sz="2800" dirty="0" smtClean="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35</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736544" cy="6858000"/>
            <a:chOff x="-20640" y="0"/>
            <a:chExt cx="2736544" cy="6858000"/>
          </a:xfrm>
        </p:grpSpPr>
        <p:grpSp>
          <p:nvGrpSpPr>
            <p:cNvPr id="15" name="Group 14"/>
            <p:cNvGrpSpPr/>
            <p:nvPr/>
          </p:nvGrpSpPr>
          <p:grpSpPr>
            <a:xfrm>
              <a:off x="-20640" y="0"/>
              <a:ext cx="2015743" cy="6858000"/>
              <a:chOff x="5885909" y="795714"/>
              <a:chExt cx="2015743"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70" y="3313726"/>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CARAVAN</a:t>
                </a:r>
                <a:endParaRPr lang="en-US" b="1" kern="0" dirty="0">
                  <a:solidFill>
                    <a:srgbClr val="FFFF00"/>
                  </a:solidFill>
                </a:endParaRPr>
              </a:p>
            </p:txBody>
          </p:sp>
        </p:grpSp>
        <p:sp>
          <p:nvSpPr>
            <p:cNvPr id="16" name="TextBox 15"/>
            <p:cNvSpPr txBox="1"/>
            <p:nvPr/>
          </p:nvSpPr>
          <p:spPr>
            <a:xfrm>
              <a:off x="20641" y="4977882"/>
              <a:ext cx="2695263"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OASIS</a:t>
              </a:r>
              <a:endParaRPr lang="en-US" sz="4000" b="1" kern="0" dirty="0">
                <a:solidFill>
                  <a:schemeClr val="bg1"/>
                </a:solidFill>
              </a:endParaRPr>
            </a:p>
          </p:txBody>
        </p:sp>
      </p:grpSp>
    </p:spTree>
    <p:extLst>
      <p:ext uri="{BB962C8B-B14F-4D97-AF65-F5344CB8AC3E}">
        <p14:creationId xmlns:p14="http://schemas.microsoft.com/office/powerpoint/2010/main" val="2377251868"/>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8310" y="1758829"/>
            <a:ext cx="7977085" cy="3926939"/>
          </a:xfrm>
          <a:prstGeom prst="roundRect">
            <a:avLst/>
          </a:prstGeo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2800" dirty="0" smtClean="0"/>
              <a:t>The </a:t>
            </a:r>
            <a:r>
              <a:rPr lang="en-US" sz="2800" dirty="0"/>
              <a:t>tribal war is still raging, they won't be able to travel any </a:t>
            </a:r>
            <a:r>
              <a:rPr lang="en-US" sz="2800" dirty="0" smtClean="0"/>
              <a:t>further.</a:t>
            </a:r>
          </a:p>
          <a:p>
            <a:pPr marL="0" indent="0" algn="ctr">
              <a:buNone/>
            </a:pPr>
            <a:endParaRPr lang="en-US" sz="2800" dirty="0" smtClean="0"/>
          </a:p>
          <a:p>
            <a:pPr marL="0" indent="0" algn="ctr">
              <a:buNone/>
            </a:pPr>
            <a:r>
              <a:rPr lang="en-US" sz="2800" dirty="0"/>
              <a:t>The Englishman tells Santiago that he is completing the first phase of alchemy, separating out the </a:t>
            </a:r>
            <a:r>
              <a:rPr lang="en-US" sz="2800" dirty="0" smtClean="0"/>
              <a:t>sulfur.</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36</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14" name="Group 13"/>
          <p:cNvGrpSpPr/>
          <p:nvPr/>
        </p:nvGrpSpPr>
        <p:grpSpPr>
          <a:xfrm>
            <a:off x="-20640" y="0"/>
            <a:ext cx="2736544" cy="6858000"/>
            <a:chOff x="-20640" y="0"/>
            <a:chExt cx="2736544" cy="6858000"/>
          </a:xfrm>
        </p:grpSpPr>
        <p:grpSp>
          <p:nvGrpSpPr>
            <p:cNvPr id="15" name="Group 14"/>
            <p:cNvGrpSpPr/>
            <p:nvPr/>
          </p:nvGrpSpPr>
          <p:grpSpPr>
            <a:xfrm>
              <a:off x="-20640" y="0"/>
              <a:ext cx="2015743" cy="6858000"/>
              <a:chOff x="5885909" y="795714"/>
              <a:chExt cx="2015743"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19" name="TextBox 18"/>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1" name="TextBox 20"/>
              <p:cNvSpPr txBox="1"/>
              <p:nvPr/>
            </p:nvSpPr>
            <p:spPr>
              <a:xfrm>
                <a:off x="5916870" y="3313726"/>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CARAVAN</a:t>
                </a:r>
                <a:endParaRPr lang="en-US" b="1" kern="0" dirty="0">
                  <a:solidFill>
                    <a:srgbClr val="FFFF00"/>
                  </a:solidFill>
                </a:endParaRPr>
              </a:p>
            </p:txBody>
          </p:sp>
        </p:grpSp>
        <p:sp>
          <p:nvSpPr>
            <p:cNvPr id="16" name="TextBox 15"/>
            <p:cNvSpPr txBox="1"/>
            <p:nvPr/>
          </p:nvSpPr>
          <p:spPr>
            <a:xfrm>
              <a:off x="20641" y="4977882"/>
              <a:ext cx="2695263"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4000" b="1" kern="0" dirty="0" smtClean="0">
                  <a:solidFill>
                    <a:schemeClr val="bg1"/>
                  </a:solidFill>
                </a:rPr>
                <a:t>OASIS</a:t>
              </a:r>
              <a:endParaRPr lang="en-US" sz="4000" b="1" kern="0" dirty="0">
                <a:solidFill>
                  <a:schemeClr val="bg1"/>
                </a:solidFill>
              </a:endParaRPr>
            </a:p>
          </p:txBody>
        </p:sp>
      </p:grpSp>
    </p:spTree>
    <p:extLst>
      <p:ext uri="{BB962C8B-B14F-4D97-AF65-F5344CB8AC3E}">
        <p14:creationId xmlns:p14="http://schemas.microsoft.com/office/powerpoint/2010/main" val="1391096703"/>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220425" y="270088"/>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To be continued…..</a:t>
            </a:r>
            <a:endParaRPr lang="en-US"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37</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49" y="1452503"/>
            <a:ext cx="7489493" cy="5228776"/>
          </a:xfrm>
          <a:prstGeom prst="rect">
            <a:avLst/>
          </a:prstGeom>
          <a:ln w="88900" cap="sq" cmpd="thickThin">
            <a:solidFill>
              <a:srgbClr val="000000"/>
            </a:solidFill>
            <a:prstDash val="solid"/>
            <a:miter lim="800000"/>
          </a:ln>
          <a:effectLst>
            <a:innerShdw blurRad="76200">
              <a:srgbClr val="000000"/>
            </a:innerShdw>
          </a:effectLst>
        </p:spPr>
      </p:pic>
      <p:grpSp>
        <p:nvGrpSpPr>
          <p:cNvPr id="21" name="Group 20"/>
          <p:cNvGrpSpPr/>
          <p:nvPr/>
        </p:nvGrpSpPr>
        <p:grpSpPr>
          <a:xfrm>
            <a:off x="-20640" y="0"/>
            <a:ext cx="2015743" cy="6858000"/>
            <a:chOff x="-20640" y="0"/>
            <a:chExt cx="2015743" cy="6858000"/>
          </a:xfrm>
        </p:grpSpPr>
        <p:grpSp>
          <p:nvGrpSpPr>
            <p:cNvPr id="22" name="Group 21"/>
            <p:cNvGrpSpPr/>
            <p:nvPr/>
          </p:nvGrpSpPr>
          <p:grpSpPr>
            <a:xfrm>
              <a:off x="-20640" y="0"/>
              <a:ext cx="2015743" cy="6858000"/>
              <a:chOff x="5885909" y="795714"/>
              <a:chExt cx="2015743" cy="5036024"/>
            </a:xfrm>
          </p:grpSpPr>
          <p:sp>
            <p:nvSpPr>
              <p:cNvPr id="24"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5" name="TextBox 24"/>
              <p:cNvSpPr txBox="1"/>
              <p:nvPr/>
            </p:nvSpPr>
            <p:spPr>
              <a:xfrm>
                <a:off x="5885909" y="2259112"/>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ENGLISH MAN</a:t>
                </a:r>
                <a:endParaRPr kumimoji="0" lang="en-US" b="1" i="0" u="none" strike="noStrike" kern="0" cap="none" spc="0" normalizeH="0" baseline="0" noProof="0" dirty="0" smtClean="0">
                  <a:ln>
                    <a:noFill/>
                  </a:ln>
                  <a:solidFill>
                    <a:srgbClr val="FFFF00"/>
                  </a:solidFill>
                  <a:effectLst/>
                  <a:uLnTx/>
                  <a:uFillTx/>
                </a:endParaRPr>
              </a:p>
            </p:txBody>
          </p:sp>
          <p:sp>
            <p:nvSpPr>
              <p:cNvPr id="28" name="TextBox 27"/>
              <p:cNvSpPr txBox="1"/>
              <p:nvPr/>
            </p:nvSpPr>
            <p:spPr>
              <a:xfrm>
                <a:off x="5885909" y="1234729"/>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TANGIER, A CITY</a:t>
                </a:r>
                <a:endParaRPr lang="en-US" b="1" kern="0" dirty="0">
                  <a:solidFill>
                    <a:srgbClr val="FFFF00"/>
                  </a:solidFill>
                </a:endParaRPr>
              </a:p>
            </p:txBody>
          </p:sp>
          <p:sp>
            <p:nvSpPr>
              <p:cNvPr id="29" name="TextBox 28"/>
              <p:cNvSpPr txBox="1"/>
              <p:nvPr/>
            </p:nvSpPr>
            <p:spPr>
              <a:xfrm>
                <a:off x="5916870" y="3313726"/>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CARAVAN</a:t>
                </a:r>
                <a:endParaRPr lang="en-US" b="1" kern="0" dirty="0">
                  <a:solidFill>
                    <a:srgbClr val="FFFF00"/>
                  </a:solidFill>
                </a:endParaRPr>
              </a:p>
            </p:txBody>
          </p:sp>
        </p:grpSp>
        <p:sp>
          <p:nvSpPr>
            <p:cNvPr id="23" name="TextBox 22"/>
            <p:cNvSpPr txBox="1"/>
            <p:nvPr/>
          </p:nvSpPr>
          <p:spPr>
            <a:xfrm>
              <a:off x="20641" y="4977882"/>
              <a:ext cx="1943501" cy="400110"/>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2000" b="1" kern="0" dirty="0" smtClean="0">
                  <a:solidFill>
                    <a:srgbClr val="FFFF00"/>
                  </a:solidFill>
                </a:rPr>
                <a:t>OASIS</a:t>
              </a:r>
              <a:endParaRPr lang="en-US" sz="2000" b="1" kern="0" dirty="0">
                <a:solidFill>
                  <a:srgbClr val="FFFF00"/>
                </a:solidFill>
              </a:endParaRPr>
            </a:p>
          </p:txBody>
        </p:sp>
      </p:grpSp>
    </p:spTree>
    <p:extLst>
      <p:ext uri="{BB962C8B-B14F-4D97-AF65-F5344CB8AC3E}">
        <p14:creationId xmlns:p14="http://schemas.microsoft.com/office/powerpoint/2010/main" val="37684298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137512" y="2381303"/>
            <a:ext cx="7977085" cy="231395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dk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dk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dk1"/>
                </a:solidFill>
                <a:latin typeface="+mn-lt"/>
                <a:ea typeface="+mn-ea"/>
                <a:cs typeface="+mn-cs"/>
              </a:defRPr>
            </a:lvl9pPr>
          </a:lstStyle>
          <a:p>
            <a:r>
              <a:rPr lang="en-US" sz="2400" dirty="0" smtClean="0"/>
              <a:t>The novel sold only </a:t>
            </a:r>
            <a:r>
              <a:rPr lang="en-US" sz="2400" b="1" dirty="0" smtClean="0"/>
              <a:t>nine hundred </a:t>
            </a:r>
            <a:r>
              <a:rPr lang="en-US" sz="2400" dirty="0" smtClean="0"/>
              <a:t>copies initially and was not reprinted.</a:t>
            </a:r>
          </a:p>
          <a:p>
            <a:r>
              <a:rPr lang="en-US" sz="2400" dirty="0"/>
              <a:t>The Alchemist became the best-selling </a:t>
            </a:r>
            <a:r>
              <a:rPr lang="en-US" sz="2400" b="1" dirty="0"/>
              <a:t>Brazilian book</a:t>
            </a:r>
            <a:r>
              <a:rPr lang="en-US" sz="2400" dirty="0"/>
              <a:t> ever and then an international </a:t>
            </a:r>
            <a:r>
              <a:rPr lang="en-US" sz="2400" dirty="0" smtClean="0"/>
              <a:t>best-seller.</a:t>
            </a:r>
          </a:p>
          <a:p>
            <a:endParaRPr lang="en-US" sz="2400"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3</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2" name="Group 1"/>
          <p:cNvGrpSpPr/>
          <p:nvPr/>
        </p:nvGrpSpPr>
        <p:grpSpPr>
          <a:xfrm>
            <a:off x="0" y="0"/>
            <a:ext cx="2893325" cy="6858000"/>
            <a:chOff x="0" y="0"/>
            <a:chExt cx="2893325" cy="6858000"/>
          </a:xfrm>
        </p:grpSpPr>
        <p:grpSp>
          <p:nvGrpSpPr>
            <p:cNvPr id="21" name="Group 20"/>
            <p:cNvGrpSpPr/>
            <p:nvPr/>
          </p:nvGrpSpPr>
          <p:grpSpPr>
            <a:xfrm>
              <a:off x="0" y="0"/>
              <a:ext cx="2893325" cy="6858000"/>
              <a:chOff x="5906549" y="795714"/>
              <a:chExt cx="2893325" cy="5036024"/>
            </a:xfrm>
          </p:grpSpPr>
          <p:sp>
            <p:nvSpPr>
              <p:cNvPr id="22"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23" name="TextBox 22"/>
              <p:cNvSpPr txBox="1"/>
              <p:nvPr/>
            </p:nvSpPr>
            <p:spPr>
              <a:xfrm>
                <a:off x="5906549" y="1053526"/>
                <a:ext cx="2893325" cy="971839"/>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chemeClr val="bg1"/>
                    </a:solidFill>
                    <a:effectLst/>
                    <a:uLnTx/>
                    <a:uFillTx/>
                  </a:rPr>
                  <a:t>PAULO COELHO</a:t>
                </a:r>
              </a:p>
            </p:txBody>
          </p:sp>
          <p:sp>
            <p:nvSpPr>
              <p:cNvPr id="24" name="TextBox 23"/>
              <p:cNvSpPr txBox="1"/>
              <p:nvPr/>
            </p:nvSpPr>
            <p:spPr>
              <a:xfrm>
                <a:off x="5906549" y="2338308"/>
                <a:ext cx="1984782" cy="369332"/>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a:solidFill>
                      <a:srgbClr val="FFFF00"/>
                    </a:solidFill>
                  </a:rPr>
                  <a:t>CHARACTERS</a:t>
                </a:r>
              </a:p>
            </p:txBody>
          </p:sp>
          <p:sp>
            <p:nvSpPr>
              <p:cNvPr id="25" name="TextBox 24"/>
              <p:cNvSpPr txBox="1"/>
              <p:nvPr/>
            </p:nvSpPr>
            <p:spPr>
              <a:xfrm>
                <a:off x="5916870" y="3313726"/>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26" name="TextBox 25"/>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56486911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4</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21" name="Title 1"/>
          <p:cNvSpPr txBox="1">
            <a:spLocks/>
          </p:cNvSpPr>
          <p:nvPr/>
        </p:nvSpPr>
        <p:spPr>
          <a:xfrm>
            <a:off x="2920621" y="1271014"/>
            <a:ext cx="7188115" cy="284810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1500" dirty="0" smtClean="0">
                <a:solidFill>
                  <a:srgbClr val="C00000"/>
                </a:solidFill>
              </a:rPr>
              <a:t>C</a:t>
            </a:r>
            <a:r>
              <a:rPr lang="en-US" sz="8000" dirty="0" smtClean="0"/>
              <a:t>ARACTER</a:t>
            </a:r>
            <a:endParaRPr lang="en-US" sz="8000" dirty="0"/>
          </a:p>
        </p:txBody>
      </p:sp>
      <p:sp>
        <p:nvSpPr>
          <p:cNvPr id="22" name="Subtitle 2"/>
          <p:cNvSpPr txBox="1">
            <a:spLocks/>
          </p:cNvSpPr>
          <p:nvPr/>
        </p:nvSpPr>
        <p:spPr>
          <a:xfrm>
            <a:off x="3370997" y="4194910"/>
            <a:ext cx="8243247" cy="53498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r">
              <a:buFont typeface="Wingdings 3" charset="2"/>
              <a:buNone/>
            </a:pPr>
            <a:r>
              <a:rPr lang="en-US" sz="2400" dirty="0" smtClean="0"/>
              <a:t>Section # </a:t>
            </a:r>
            <a:r>
              <a:rPr lang="en-US" sz="3600" dirty="0" smtClean="0">
                <a:solidFill>
                  <a:srgbClr val="0070C0"/>
                </a:solidFill>
              </a:rPr>
              <a:t>2</a:t>
            </a:r>
            <a:endParaRPr lang="en-US" sz="2400" dirty="0">
              <a:solidFill>
                <a:srgbClr val="0070C0"/>
              </a:solidFill>
            </a:endParaRPr>
          </a:p>
        </p:txBody>
      </p:sp>
      <p:sp>
        <p:nvSpPr>
          <p:cNvPr id="28" name="TextBox 27"/>
          <p:cNvSpPr txBox="1"/>
          <p:nvPr/>
        </p:nvSpPr>
        <p:spPr>
          <a:xfrm>
            <a:off x="0" y="1926732"/>
            <a:ext cx="1984782" cy="46166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bg1"/>
                </a:solidFill>
                <a:effectLst/>
                <a:uLnTx/>
                <a:uFillTx/>
              </a:rPr>
              <a:t>CHARACTER</a:t>
            </a:r>
          </a:p>
        </p:txBody>
      </p:sp>
      <p:grpSp>
        <p:nvGrpSpPr>
          <p:cNvPr id="29" name="Group 28"/>
          <p:cNvGrpSpPr/>
          <p:nvPr/>
        </p:nvGrpSpPr>
        <p:grpSpPr>
          <a:xfrm>
            <a:off x="0" y="0"/>
            <a:ext cx="2005423" cy="6858000"/>
            <a:chOff x="0" y="0"/>
            <a:chExt cx="2005423" cy="6858000"/>
          </a:xfrm>
        </p:grpSpPr>
        <p:grpSp>
          <p:nvGrpSpPr>
            <p:cNvPr id="30" name="Group 29"/>
            <p:cNvGrpSpPr/>
            <p:nvPr/>
          </p:nvGrpSpPr>
          <p:grpSpPr>
            <a:xfrm>
              <a:off x="0" y="0"/>
              <a:ext cx="1984782" cy="6858000"/>
              <a:chOff x="0" y="0"/>
              <a:chExt cx="1984782" cy="6858000"/>
            </a:xfrm>
          </p:grpSpPr>
          <p:grpSp>
            <p:nvGrpSpPr>
              <p:cNvPr id="32" name="Group 31"/>
              <p:cNvGrpSpPr/>
              <p:nvPr/>
            </p:nvGrpSpPr>
            <p:grpSpPr>
              <a:xfrm>
                <a:off x="0" y="0"/>
                <a:ext cx="1984782" cy="6858000"/>
                <a:chOff x="5906549" y="795714"/>
                <a:chExt cx="1984782" cy="5036024"/>
              </a:xfrm>
            </p:grpSpPr>
            <p:sp>
              <p:nvSpPr>
                <p:cNvPr id="34"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5" name="TextBox 34"/>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sp>
              <p:nvSpPr>
                <p:cNvPr id="36" name="TextBox 35"/>
                <p:cNvSpPr txBox="1"/>
                <p:nvPr/>
              </p:nvSpPr>
              <p:spPr>
                <a:xfrm>
                  <a:off x="5906549" y="3285198"/>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33" name="TextBox 32"/>
              <p:cNvSpPr txBox="1"/>
              <p:nvPr/>
            </p:nvSpPr>
            <p:spPr>
              <a:xfrm>
                <a:off x="0" y="1926732"/>
                <a:ext cx="1984782" cy="46166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bg1"/>
                    </a:solidFill>
                    <a:effectLst/>
                    <a:uLnTx/>
                    <a:uFillTx/>
                  </a:rPr>
                  <a:t>CHARACTER</a:t>
                </a:r>
              </a:p>
            </p:txBody>
          </p:sp>
        </p:grpSp>
        <p:sp>
          <p:nvSpPr>
            <p:cNvPr id="31" name="TextBox 30"/>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243441394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9918" y="2798677"/>
            <a:ext cx="7977085" cy="3019404"/>
          </a:xfr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en-US" sz="3200" dirty="0"/>
              <a:t>Shepherd boy, the protagonist of The Alchemist. </a:t>
            </a:r>
            <a:endParaRPr lang="en-US" sz="3200" dirty="0" smtClean="0"/>
          </a:p>
          <a:p>
            <a:pPr marL="0" indent="0" algn="ctr">
              <a:buNone/>
            </a:pPr>
            <a:r>
              <a:rPr lang="en-US" sz="3200" dirty="0" smtClean="0"/>
              <a:t>He </a:t>
            </a:r>
            <a:r>
              <a:rPr lang="en-US" sz="3200" dirty="0"/>
              <a:t>travels from Andalusia in southern Spain to the Egyptian pyramids in search of hidden </a:t>
            </a:r>
            <a:r>
              <a:rPr lang="en-US" sz="3200" dirty="0" smtClean="0"/>
              <a:t>treasure</a:t>
            </a:r>
          </a:p>
        </p:txBody>
      </p:sp>
      <p:sp>
        <p:nvSpPr>
          <p:cNvPr id="5" name="Rectangle 2"/>
          <p:cNvSpPr txBox="1">
            <a:spLocks noChangeArrowheads="1"/>
          </p:cNvSpPr>
          <p:nvPr/>
        </p:nvSpPr>
        <p:spPr>
          <a:xfrm>
            <a:off x="3799917" y="1564709"/>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smtClean="0"/>
              <a:t>SANTIAGO</a:t>
            </a:r>
            <a:endParaRPr lang="en-US" dirty="0"/>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a:t>5</a:t>
            </a:r>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32" name="Group 31"/>
          <p:cNvGrpSpPr/>
          <p:nvPr/>
        </p:nvGrpSpPr>
        <p:grpSpPr>
          <a:xfrm>
            <a:off x="0" y="0"/>
            <a:ext cx="3384646" cy="6858000"/>
            <a:chOff x="0" y="0"/>
            <a:chExt cx="3384646" cy="6858000"/>
          </a:xfrm>
        </p:grpSpPr>
        <p:grpSp>
          <p:nvGrpSpPr>
            <p:cNvPr id="33" name="Group 32"/>
            <p:cNvGrpSpPr/>
            <p:nvPr/>
          </p:nvGrpSpPr>
          <p:grpSpPr>
            <a:xfrm>
              <a:off x="0" y="0"/>
              <a:ext cx="3384646" cy="6858000"/>
              <a:chOff x="0" y="0"/>
              <a:chExt cx="3384646" cy="6858000"/>
            </a:xfrm>
          </p:grpSpPr>
          <p:grpSp>
            <p:nvGrpSpPr>
              <p:cNvPr id="35" name="Group 34"/>
              <p:cNvGrpSpPr/>
              <p:nvPr/>
            </p:nvGrpSpPr>
            <p:grpSpPr>
              <a:xfrm>
                <a:off x="0" y="0"/>
                <a:ext cx="1984782" cy="6858000"/>
                <a:chOff x="5906549" y="795714"/>
                <a:chExt cx="1984782" cy="5036024"/>
              </a:xfrm>
            </p:grpSpPr>
            <p:sp>
              <p:nvSpPr>
                <p:cNvPr id="3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8" name="TextBox 37"/>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sp>
              <p:nvSpPr>
                <p:cNvPr id="39" name="TextBox 38"/>
                <p:cNvSpPr txBox="1"/>
                <p:nvPr/>
              </p:nvSpPr>
              <p:spPr>
                <a:xfrm>
                  <a:off x="5906549" y="3285198"/>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36" name="TextBox 35"/>
              <p:cNvSpPr txBox="1"/>
              <p:nvPr/>
            </p:nvSpPr>
            <p:spPr>
              <a:xfrm>
                <a:off x="0" y="1778418"/>
                <a:ext cx="3384646"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chemeClr val="bg1"/>
                    </a:solidFill>
                    <a:effectLst/>
                    <a:uLnTx/>
                    <a:uFillTx/>
                  </a:rPr>
                  <a:t>CHARACTER</a:t>
                </a:r>
              </a:p>
            </p:txBody>
          </p:sp>
        </p:grpSp>
        <p:sp>
          <p:nvSpPr>
            <p:cNvPr id="34" name="TextBox 33"/>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301052475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0551" y="2106240"/>
            <a:ext cx="7977085" cy="1150215"/>
          </a:xfrm>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n-US" sz="2800" dirty="0"/>
              <a:t>A fortune teller, and possibly a gypsy, she interprets Santiago's recurring dream</a:t>
            </a:r>
          </a:p>
          <a:p>
            <a:pPr marL="0" indent="0" algn="ctr">
              <a:buNone/>
            </a:pPr>
            <a:endParaRPr lang="en-US" sz="2800" dirty="0" smtClean="0"/>
          </a:p>
        </p:txBody>
      </p:sp>
      <p:sp>
        <p:nvSpPr>
          <p:cNvPr id="5" name="Rectangle 2"/>
          <p:cNvSpPr txBox="1">
            <a:spLocks noChangeArrowheads="1"/>
          </p:cNvSpPr>
          <p:nvPr/>
        </p:nvSpPr>
        <p:spPr>
          <a:xfrm>
            <a:off x="4080551" y="1019542"/>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a:t>Old Woman </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a:t>6</a:t>
            </a:r>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27" name="Rectangle 2"/>
          <p:cNvSpPr txBox="1">
            <a:spLocks noChangeArrowheads="1"/>
          </p:cNvSpPr>
          <p:nvPr/>
        </p:nvSpPr>
        <p:spPr>
          <a:xfrm>
            <a:off x="2320118" y="3588753"/>
            <a:ext cx="9041887"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4800" dirty="0"/>
              <a:t>Melchizedek/King of Salem </a:t>
            </a:r>
          </a:p>
        </p:txBody>
      </p:sp>
      <p:sp>
        <p:nvSpPr>
          <p:cNvPr id="28" name="Content Placeholder 2"/>
          <p:cNvSpPr txBox="1">
            <a:spLocks/>
          </p:cNvSpPr>
          <p:nvPr/>
        </p:nvSpPr>
        <p:spPr>
          <a:xfrm>
            <a:off x="2320118" y="4672039"/>
            <a:ext cx="9041888" cy="1503439"/>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9pPr>
          </a:lstStyle>
          <a:p>
            <a:pPr marL="0" indent="0" algn="ctr">
              <a:buNone/>
            </a:pPr>
            <a:r>
              <a:rPr lang="en-US" sz="2800" dirty="0" smtClean="0"/>
              <a:t>An </a:t>
            </a:r>
            <a:r>
              <a:rPr lang="en-US" sz="2800" dirty="0"/>
              <a:t>anonymous old man who </a:t>
            </a:r>
            <a:r>
              <a:rPr lang="en-US" sz="2800" dirty="0" smtClean="0"/>
              <a:t>explains </a:t>
            </a:r>
            <a:r>
              <a:rPr lang="en-US" sz="2800" dirty="0"/>
              <a:t>to Santiago what a Personal </a:t>
            </a:r>
            <a:r>
              <a:rPr lang="en-US" sz="2800" dirty="0" smtClean="0"/>
              <a:t>Legend (destiny in life) </a:t>
            </a:r>
            <a:r>
              <a:rPr lang="en-US" sz="2800" dirty="0"/>
              <a:t>is and urges the shepherd boy to follow his dream. </a:t>
            </a:r>
            <a:endParaRPr lang="en-US" sz="2800" dirty="0" smtClean="0"/>
          </a:p>
        </p:txBody>
      </p:sp>
      <p:grpSp>
        <p:nvGrpSpPr>
          <p:cNvPr id="35" name="Group 34"/>
          <p:cNvGrpSpPr/>
          <p:nvPr/>
        </p:nvGrpSpPr>
        <p:grpSpPr>
          <a:xfrm>
            <a:off x="0" y="0"/>
            <a:ext cx="3384646" cy="6858000"/>
            <a:chOff x="0" y="0"/>
            <a:chExt cx="3384646" cy="6858000"/>
          </a:xfrm>
        </p:grpSpPr>
        <p:grpSp>
          <p:nvGrpSpPr>
            <p:cNvPr id="36" name="Group 35"/>
            <p:cNvGrpSpPr/>
            <p:nvPr/>
          </p:nvGrpSpPr>
          <p:grpSpPr>
            <a:xfrm>
              <a:off x="0" y="0"/>
              <a:ext cx="3384646" cy="6858000"/>
              <a:chOff x="0" y="0"/>
              <a:chExt cx="3384646" cy="6858000"/>
            </a:xfrm>
          </p:grpSpPr>
          <p:grpSp>
            <p:nvGrpSpPr>
              <p:cNvPr id="38" name="Group 37"/>
              <p:cNvGrpSpPr/>
              <p:nvPr/>
            </p:nvGrpSpPr>
            <p:grpSpPr>
              <a:xfrm>
                <a:off x="0" y="0"/>
                <a:ext cx="1984782" cy="6858000"/>
                <a:chOff x="5906549" y="795714"/>
                <a:chExt cx="1984782" cy="5036024"/>
              </a:xfrm>
            </p:grpSpPr>
            <p:sp>
              <p:nvSpPr>
                <p:cNvPr id="40"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41" name="TextBox 40"/>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sp>
              <p:nvSpPr>
                <p:cNvPr id="42" name="TextBox 41"/>
                <p:cNvSpPr txBox="1"/>
                <p:nvPr/>
              </p:nvSpPr>
              <p:spPr>
                <a:xfrm>
                  <a:off x="5906549" y="3285198"/>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39" name="TextBox 38"/>
              <p:cNvSpPr txBox="1"/>
              <p:nvPr/>
            </p:nvSpPr>
            <p:spPr>
              <a:xfrm>
                <a:off x="0" y="1778418"/>
                <a:ext cx="3384646"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chemeClr val="bg1"/>
                    </a:solidFill>
                    <a:effectLst/>
                    <a:uLnTx/>
                    <a:uFillTx/>
                  </a:rPr>
                  <a:t>CHARACTER</a:t>
                </a:r>
              </a:p>
            </p:txBody>
          </p:sp>
        </p:grpSp>
        <p:sp>
          <p:nvSpPr>
            <p:cNvPr id="37" name="TextBox 36"/>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269327645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0551" y="2106240"/>
            <a:ext cx="7977085" cy="1660125"/>
          </a:xfrm>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n-US" sz="2000" dirty="0" smtClean="0"/>
              <a:t>A </a:t>
            </a:r>
            <a:r>
              <a:rPr lang="en-US" sz="2000" dirty="0"/>
              <a:t>middle-aged resident of Tangier, he hires Santiago to work in his shop</a:t>
            </a:r>
            <a:r>
              <a:rPr lang="en-US" sz="2000" dirty="0" smtClean="0"/>
              <a:t>.</a:t>
            </a:r>
          </a:p>
          <a:p>
            <a:pPr marL="0" indent="0" algn="ctr">
              <a:buNone/>
            </a:pPr>
            <a:r>
              <a:rPr lang="en-US" sz="2000" dirty="0" smtClean="0"/>
              <a:t> </a:t>
            </a:r>
            <a:r>
              <a:rPr lang="en-US" sz="2000" dirty="0"/>
              <a:t>The crystal merchant's Personal Legend is to make a pilgrimage (or haj) to </a:t>
            </a:r>
            <a:r>
              <a:rPr lang="en-US" sz="2000" dirty="0" smtClean="0"/>
              <a:t>Mecca.</a:t>
            </a:r>
          </a:p>
        </p:txBody>
      </p:sp>
      <p:sp>
        <p:nvSpPr>
          <p:cNvPr id="5" name="Rectangle 2"/>
          <p:cNvSpPr txBox="1">
            <a:spLocks noChangeArrowheads="1"/>
          </p:cNvSpPr>
          <p:nvPr/>
        </p:nvSpPr>
        <p:spPr>
          <a:xfrm>
            <a:off x="4080551" y="1019542"/>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a:t>Crystal Merchant </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7</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sp>
        <p:nvSpPr>
          <p:cNvPr id="27" name="Rectangle 2"/>
          <p:cNvSpPr txBox="1">
            <a:spLocks noChangeArrowheads="1"/>
          </p:cNvSpPr>
          <p:nvPr/>
        </p:nvSpPr>
        <p:spPr>
          <a:xfrm>
            <a:off x="2770496" y="3973904"/>
            <a:ext cx="8591510"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4800" dirty="0"/>
              <a:t>Englishman</a:t>
            </a:r>
          </a:p>
        </p:txBody>
      </p:sp>
      <p:sp>
        <p:nvSpPr>
          <p:cNvPr id="28" name="Content Placeholder 2"/>
          <p:cNvSpPr txBox="1">
            <a:spLocks/>
          </p:cNvSpPr>
          <p:nvPr/>
        </p:nvSpPr>
        <p:spPr>
          <a:xfrm>
            <a:off x="2770495" y="5103039"/>
            <a:ext cx="8508455" cy="1503439"/>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9pPr>
          </a:lstStyle>
          <a:p>
            <a:pPr marL="0" indent="0" algn="ctr">
              <a:buNone/>
            </a:pPr>
            <a:r>
              <a:rPr lang="en-US" sz="2400" dirty="0" smtClean="0"/>
              <a:t>A </a:t>
            </a:r>
            <a:r>
              <a:rPr lang="en-US" sz="2400" dirty="0"/>
              <a:t>bookish pedant obsessed with alchemy who hopes to learn the fabled craft from a famous alchemist rumored to live at the Al-</a:t>
            </a:r>
            <a:r>
              <a:rPr lang="en-US" sz="2400" dirty="0" err="1"/>
              <a:t>Fayoum</a:t>
            </a:r>
            <a:r>
              <a:rPr lang="en-US" sz="2400" dirty="0"/>
              <a:t> oasis that lies between Tangier and the pyramids. </a:t>
            </a:r>
            <a:endParaRPr lang="en-US" sz="2400" dirty="0" smtClean="0"/>
          </a:p>
        </p:txBody>
      </p:sp>
      <p:grpSp>
        <p:nvGrpSpPr>
          <p:cNvPr id="29" name="Group 28"/>
          <p:cNvGrpSpPr/>
          <p:nvPr/>
        </p:nvGrpSpPr>
        <p:grpSpPr>
          <a:xfrm>
            <a:off x="0" y="0"/>
            <a:ext cx="3384646" cy="6858000"/>
            <a:chOff x="0" y="0"/>
            <a:chExt cx="3384646" cy="6858000"/>
          </a:xfrm>
        </p:grpSpPr>
        <p:grpSp>
          <p:nvGrpSpPr>
            <p:cNvPr id="30" name="Group 29"/>
            <p:cNvGrpSpPr/>
            <p:nvPr/>
          </p:nvGrpSpPr>
          <p:grpSpPr>
            <a:xfrm>
              <a:off x="0" y="0"/>
              <a:ext cx="3384646" cy="6858000"/>
              <a:chOff x="0" y="0"/>
              <a:chExt cx="3384646" cy="6858000"/>
            </a:xfrm>
          </p:grpSpPr>
          <p:grpSp>
            <p:nvGrpSpPr>
              <p:cNvPr id="32" name="Group 31"/>
              <p:cNvGrpSpPr/>
              <p:nvPr/>
            </p:nvGrpSpPr>
            <p:grpSpPr>
              <a:xfrm>
                <a:off x="0" y="0"/>
                <a:ext cx="1984782" cy="6858000"/>
                <a:chOff x="5906549" y="795714"/>
                <a:chExt cx="1984782" cy="5036024"/>
              </a:xfrm>
            </p:grpSpPr>
            <p:sp>
              <p:nvSpPr>
                <p:cNvPr id="34"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35" name="TextBox 34"/>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sp>
              <p:nvSpPr>
                <p:cNvPr id="36" name="TextBox 35"/>
                <p:cNvSpPr txBox="1"/>
                <p:nvPr/>
              </p:nvSpPr>
              <p:spPr>
                <a:xfrm>
                  <a:off x="5906549" y="3285198"/>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33" name="TextBox 32"/>
              <p:cNvSpPr txBox="1"/>
              <p:nvPr/>
            </p:nvSpPr>
            <p:spPr>
              <a:xfrm>
                <a:off x="0" y="1778418"/>
                <a:ext cx="3384646"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chemeClr val="bg1"/>
                    </a:solidFill>
                    <a:effectLst/>
                    <a:uLnTx/>
                    <a:uFillTx/>
                  </a:rPr>
                  <a:t>CHARACTER</a:t>
                </a:r>
              </a:p>
            </p:txBody>
          </p:sp>
        </p:grpSp>
        <p:sp>
          <p:nvSpPr>
            <p:cNvPr id="31" name="TextBox 30"/>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248787106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0550" y="2431423"/>
            <a:ext cx="7977085" cy="3614911"/>
          </a:xfrm>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n-US" sz="3200" dirty="0" smtClean="0"/>
              <a:t>The </a:t>
            </a:r>
            <a:r>
              <a:rPr lang="en-US" sz="3200" dirty="0"/>
              <a:t>novel's title character. An inordinately learned man, he lives at the oasis and can turn any metal into gold. </a:t>
            </a:r>
            <a:endParaRPr lang="en-US" sz="3200" dirty="0" smtClean="0"/>
          </a:p>
          <a:p>
            <a:pPr marL="0" indent="0" algn="ctr">
              <a:buNone/>
            </a:pPr>
            <a:r>
              <a:rPr lang="en-US" sz="3200" dirty="0" smtClean="0"/>
              <a:t>The </a:t>
            </a:r>
            <a:r>
              <a:rPr lang="en-US" sz="3200" dirty="0"/>
              <a:t>alchemist helps Santiago make the journey from the oasis to the Egyptian pyramids.</a:t>
            </a:r>
            <a:endParaRPr lang="en-US" sz="3200" dirty="0" smtClean="0"/>
          </a:p>
        </p:txBody>
      </p:sp>
      <p:sp>
        <p:nvSpPr>
          <p:cNvPr id="5" name="Rectangle 2"/>
          <p:cNvSpPr txBox="1">
            <a:spLocks noChangeArrowheads="1"/>
          </p:cNvSpPr>
          <p:nvPr/>
        </p:nvSpPr>
        <p:spPr>
          <a:xfrm>
            <a:off x="4080550" y="1334039"/>
            <a:ext cx="7977085" cy="921595"/>
          </a:xfrm>
          <a:prstGeom prst="rect">
            <a:avLst/>
          </a:prstGeom>
        </p:spPr>
        <p:style>
          <a:lnRef idx="1">
            <a:schemeClr val="accent5"/>
          </a:lnRef>
          <a:fillRef idx="1003">
            <a:schemeClr val="lt1"/>
          </a:fillRef>
          <a:effectRef idx="1">
            <a:schemeClr val="accent5"/>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a:t>Alchemist </a:t>
            </a:r>
          </a:p>
        </p:txBody>
      </p:sp>
      <p:sp>
        <p:nvSpPr>
          <p:cNvPr id="13" name="TextBox 12"/>
          <p:cNvSpPr txBox="1"/>
          <p:nvPr/>
        </p:nvSpPr>
        <p:spPr>
          <a:xfrm>
            <a:off x="11362006" y="6222123"/>
            <a:ext cx="829994" cy="461665"/>
          </a:xfrm>
          <a:prstGeom prst="rect">
            <a:avLst/>
          </a:prstGeom>
          <a:solidFill>
            <a:schemeClr val="bg1"/>
          </a:solidFill>
        </p:spPr>
        <p:txBody>
          <a:bodyPr wrap="square" rtlCol="0">
            <a:spAutoFit/>
          </a:bodyPr>
          <a:lstStyle/>
          <a:p>
            <a:r>
              <a:rPr lang="en-US" sz="2400" b="1" dirty="0" smtClean="0"/>
              <a:t>8</a:t>
            </a:r>
            <a:endParaRPr lang="en-US" sz="2400" b="1" dirty="0"/>
          </a:p>
        </p:txBody>
      </p:sp>
      <p:sp>
        <p:nvSpPr>
          <p:cNvPr id="20" name="Rounded Rectangle 19"/>
          <p:cNvSpPr/>
          <p:nvPr/>
        </p:nvSpPr>
        <p:spPr>
          <a:xfrm>
            <a:off x="10433154" y="104931"/>
            <a:ext cx="1624483" cy="7495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AL-CHEMIST</a:t>
            </a:r>
            <a:endParaRPr lang="en-US" dirty="0"/>
          </a:p>
        </p:txBody>
      </p:sp>
      <p:grpSp>
        <p:nvGrpSpPr>
          <p:cNvPr id="2" name="Group 1"/>
          <p:cNvGrpSpPr/>
          <p:nvPr/>
        </p:nvGrpSpPr>
        <p:grpSpPr>
          <a:xfrm>
            <a:off x="0" y="0"/>
            <a:ext cx="3384646" cy="6858000"/>
            <a:chOff x="0" y="0"/>
            <a:chExt cx="3384646" cy="6858000"/>
          </a:xfrm>
        </p:grpSpPr>
        <p:grpSp>
          <p:nvGrpSpPr>
            <p:cNvPr id="14" name="Group 13"/>
            <p:cNvGrpSpPr/>
            <p:nvPr/>
          </p:nvGrpSpPr>
          <p:grpSpPr>
            <a:xfrm>
              <a:off x="0" y="0"/>
              <a:ext cx="3384646" cy="6858000"/>
              <a:chOff x="0" y="0"/>
              <a:chExt cx="3384646" cy="6858000"/>
            </a:xfrm>
          </p:grpSpPr>
          <p:grpSp>
            <p:nvGrpSpPr>
              <p:cNvPr id="15" name="Group 14"/>
              <p:cNvGrpSpPr/>
              <p:nvPr/>
            </p:nvGrpSpPr>
            <p:grpSpPr>
              <a:xfrm>
                <a:off x="0" y="0"/>
                <a:ext cx="1984782" cy="6858000"/>
                <a:chOff x="5906549" y="795714"/>
                <a:chExt cx="1984782" cy="5036024"/>
              </a:xfrm>
            </p:grpSpPr>
            <p:sp>
              <p:nvSpPr>
                <p:cNvPr id="17" name="Title 1"/>
                <p:cNvSpPr txBox="1">
                  <a:spLocks/>
                </p:cNvSpPr>
                <p:nvPr/>
              </p:nvSpPr>
              <p:spPr>
                <a:xfrm>
                  <a:off x="5906550" y="795714"/>
                  <a:ext cx="1984781" cy="5036024"/>
                </a:xfrm>
                <a:prstGeom prst="rect">
                  <a:avLst/>
                </a:prstGeom>
                <a:ln w="9525" cap="rnd" cmpd="sng" algn="ctr">
                  <a:solidFill>
                    <a:srgbClr val="FFFF00"/>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en-US" sz="3600" dirty="0">
                    <a:solidFill>
                      <a:srgbClr val="FFFF00"/>
                    </a:solidFill>
                  </a:endParaRPr>
                </a:p>
              </p:txBody>
            </p:sp>
            <p:sp>
              <p:nvSpPr>
                <p:cNvPr id="18" name="TextBox 17"/>
                <p:cNvSpPr txBox="1"/>
                <p:nvPr/>
              </p:nvSpPr>
              <p:spPr>
                <a:xfrm>
                  <a:off x="5906549" y="1423153"/>
                  <a:ext cx="1984782" cy="271211"/>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b="1" kern="0" dirty="0" smtClean="0">
                      <a:solidFill>
                        <a:srgbClr val="FFFF00"/>
                      </a:solidFill>
                    </a:rPr>
                    <a:t>PAULO COELHO</a:t>
                  </a:r>
                  <a:endParaRPr lang="en-US" b="1" kern="0" dirty="0">
                    <a:solidFill>
                      <a:srgbClr val="FFFF00"/>
                    </a:solidFill>
                  </a:endParaRPr>
                </a:p>
              </p:txBody>
            </p:sp>
            <p:sp>
              <p:nvSpPr>
                <p:cNvPr id="19" name="TextBox 18"/>
                <p:cNvSpPr txBox="1"/>
                <p:nvPr/>
              </p:nvSpPr>
              <p:spPr>
                <a:xfrm>
                  <a:off x="5906549" y="3285198"/>
                  <a:ext cx="1984782" cy="429417"/>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a:solidFill>
                        <a:srgbClr val="FFFF00"/>
                      </a:solidFill>
                    </a:rPr>
                    <a:t>THEME OF BOOK</a:t>
                  </a:r>
                </a:p>
                <a:p>
                  <a:pPr lvl="0" algn="ctr">
                    <a:defRPr/>
                  </a:pPr>
                  <a:endParaRPr lang="en-US" sz="1600" b="1" kern="0" dirty="0">
                    <a:solidFill>
                      <a:srgbClr val="FFFF00"/>
                    </a:solidFill>
                  </a:endParaRPr>
                </a:p>
              </p:txBody>
            </p:sp>
          </p:grpSp>
          <p:sp>
            <p:nvSpPr>
              <p:cNvPr id="16" name="TextBox 15"/>
              <p:cNvSpPr txBox="1"/>
              <p:nvPr/>
            </p:nvSpPr>
            <p:spPr>
              <a:xfrm>
                <a:off x="0" y="1778418"/>
                <a:ext cx="3384646" cy="707886"/>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chemeClr val="bg1"/>
                    </a:solidFill>
                    <a:effectLst/>
                    <a:uLnTx/>
                    <a:uFillTx/>
                  </a:rPr>
                  <a:t>CHARACTER</a:t>
                </a:r>
              </a:p>
            </p:txBody>
          </p:sp>
        </p:grpSp>
        <p:sp>
          <p:nvSpPr>
            <p:cNvPr id="29" name="TextBox 28"/>
            <p:cNvSpPr txBox="1"/>
            <p:nvPr/>
          </p:nvSpPr>
          <p:spPr>
            <a:xfrm>
              <a:off x="20641" y="4977882"/>
              <a:ext cx="1984782" cy="584775"/>
            </a:xfrm>
            <a:prstGeom prst="rect">
              <a:avLst/>
            </a:prstGeom>
            <a:solidFill>
              <a:schemeClr val="bg2">
                <a:lumMod val="1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lgn="ctr">
                <a:defRPr/>
              </a:pPr>
              <a:r>
                <a:rPr lang="en-US" sz="1600" b="1" kern="0" dirty="0" smtClean="0">
                  <a:solidFill>
                    <a:srgbClr val="FFFF00"/>
                  </a:solidFill>
                </a:rPr>
                <a:t>STORY OF SANTIAGO</a:t>
              </a:r>
              <a:endParaRPr lang="en-US" sz="1600" b="1" kern="0" dirty="0">
                <a:solidFill>
                  <a:srgbClr val="FFFF00"/>
                </a:solidFill>
              </a:endParaRPr>
            </a:p>
          </p:txBody>
        </p:sp>
      </p:grpSp>
    </p:spTree>
    <p:extLst>
      <p:ext uri="{BB962C8B-B14F-4D97-AF65-F5344CB8AC3E}">
        <p14:creationId xmlns:p14="http://schemas.microsoft.com/office/powerpoint/2010/main" val="155725886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2030</TotalTime>
  <Words>1671</Words>
  <Application>Microsoft Office PowerPoint</Application>
  <PresentationFormat>Widescreen</PresentationFormat>
  <Paragraphs>346</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Century Gothic</vt:lpstr>
      <vt:lpstr>Cordia New</vt:lpstr>
      <vt:lpstr>Rockwell</vt:lpstr>
      <vt:lpstr>Wingdings</vt:lpstr>
      <vt:lpstr>Wingdings 3</vt:lpstr>
      <vt:lpstr>Wisp</vt:lpstr>
      <vt:lpstr>AL-CHEMIST  BY  PAULO COELHO</vt:lpstr>
      <vt:lpstr>ABOUTPAULO COELHO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TANGIER, A CITY</vt:lpstr>
      <vt:lpstr>PowerPoint Presentation</vt:lpstr>
      <vt:lpstr>PowerPoint Presentation</vt:lpstr>
      <vt:lpstr>PowerPoint Presentation</vt:lpstr>
      <vt:lpstr>ENGLISH MAN</vt:lpstr>
      <vt:lpstr>PowerPoint Presentation</vt:lpstr>
      <vt:lpstr>CARAVAN</vt:lpstr>
      <vt:lpstr>PowerPoint Presentation</vt:lpstr>
      <vt:lpstr>PowerPoint Presentation</vt:lpstr>
      <vt:lpstr>PowerPoint Presentation</vt:lpstr>
      <vt:lpstr>PowerPoint Presentation</vt:lpstr>
      <vt:lpstr>OASIS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CONCRETING TECHNIQUE FOR LIGHT WEIGHT CONCRETE</dc:title>
  <dc:creator>bilal haider</dc:creator>
  <cp:lastModifiedBy>Bilal Haider</cp:lastModifiedBy>
  <cp:revision>466</cp:revision>
  <dcterms:created xsi:type="dcterms:W3CDTF">2014-03-23T17:52:02Z</dcterms:created>
  <dcterms:modified xsi:type="dcterms:W3CDTF">2015-02-13T12:53:04Z</dcterms:modified>
</cp:coreProperties>
</file>